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7" r:id="rId2"/>
    <p:sldId id="503" r:id="rId3"/>
    <p:sldId id="499" r:id="rId4"/>
    <p:sldId id="567" r:id="rId5"/>
    <p:sldId id="605" r:id="rId6"/>
    <p:sldId id="591" r:id="rId7"/>
    <p:sldId id="572" r:id="rId8"/>
    <p:sldId id="259" r:id="rId9"/>
    <p:sldId id="594" r:id="rId10"/>
    <p:sldId id="592" r:id="rId11"/>
    <p:sldId id="602" r:id="rId12"/>
    <p:sldId id="604" r:id="rId13"/>
    <p:sldId id="596" r:id="rId14"/>
    <p:sldId id="571" r:id="rId15"/>
    <p:sldId id="599" r:id="rId16"/>
    <p:sldId id="606" r:id="rId17"/>
    <p:sldId id="578" r:id="rId18"/>
    <p:sldId id="582" r:id="rId19"/>
    <p:sldId id="607" r:id="rId20"/>
    <p:sldId id="581" r:id="rId21"/>
    <p:sldId id="583" r:id="rId22"/>
    <p:sldId id="600" r:id="rId23"/>
    <p:sldId id="584" r:id="rId24"/>
    <p:sldId id="608" r:id="rId25"/>
    <p:sldId id="609" r:id="rId26"/>
    <p:sldId id="610" r:id="rId27"/>
    <p:sldId id="619" r:id="rId28"/>
    <p:sldId id="611" r:id="rId29"/>
    <p:sldId id="620" r:id="rId30"/>
    <p:sldId id="612" r:id="rId31"/>
    <p:sldId id="613" r:id="rId32"/>
    <p:sldId id="614" r:id="rId33"/>
    <p:sldId id="615" r:id="rId34"/>
    <p:sldId id="616" r:id="rId35"/>
    <p:sldId id="617" r:id="rId36"/>
    <p:sldId id="618" r:id="rId37"/>
    <p:sldId id="601" r:id="rId38"/>
    <p:sldId id="590" r:id="rId3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6CC"/>
    <a:srgbClr val="33599D"/>
    <a:srgbClr val="739AE7"/>
    <a:srgbClr val="FF3300"/>
    <a:srgbClr val="5A82CA"/>
    <a:srgbClr val="5478DE"/>
    <a:srgbClr val="6087CC"/>
    <a:srgbClr val="ACCCEA"/>
    <a:srgbClr val="3F6DC1"/>
    <a:srgbClr val="2642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4" autoAdjust="0"/>
    <p:restoredTop sz="95972" autoAdjust="0"/>
  </p:normalViewPr>
  <p:slideViewPr>
    <p:cSldViewPr snapToGrid="0">
      <p:cViewPr varScale="1">
        <p:scale>
          <a:sx n="112" d="100"/>
          <a:sy n="112" d="100"/>
        </p:scale>
        <p:origin x="498" y="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z="1800" b="1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ru-RU" sz="1800" b="1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зарегистрировано </a:t>
            </a:r>
          </a:p>
          <a:p>
            <a:pPr>
              <a:defRPr sz="1800"/>
            </a:pPr>
            <a:r>
              <a:rPr lang="ru-RU" sz="1800" b="1" u="sng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случаев бешенства</a:t>
            </a:r>
            <a:endParaRPr lang="ru-RU" sz="1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2984196078039661"/>
          <c:y val="1.99580364438071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Дикие животные (лисицы)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Лист1!$B$1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2E-4BA0-972B-A78412D83BAA}"/>
            </c:ext>
          </c:extLst>
        </c:ser>
        <c:ser>
          <c:idx val="1"/>
          <c:order val="1"/>
          <c:tx>
            <c:strRef>
              <c:f>Лист1!$A$2</c:f>
              <c:strCache>
                <c:ptCount val="1"/>
                <c:pt idx="0">
                  <c:v>Домашние собаки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Лист1!$B$2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2E-4BA0-972B-A78412D83BAA}"/>
            </c:ext>
          </c:extLst>
        </c:ser>
        <c:ser>
          <c:idx val="2"/>
          <c:order val="2"/>
          <c:tx>
            <c:strRef>
              <c:f>Лист1!$A$3</c:f>
              <c:strCache>
                <c:ptCount val="1"/>
                <c:pt idx="0">
                  <c:v>Кошка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Лист1!$B$3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32E-4BA0-972B-A78412D83BAA}"/>
            </c:ext>
          </c:extLst>
        </c:ser>
        <c:ser>
          <c:idx val="3"/>
          <c:order val="3"/>
          <c:tx>
            <c:strRef>
              <c:f>Лист1!$A$4</c:f>
              <c:strCache>
                <c:ptCount val="1"/>
                <c:pt idx="0">
                  <c:v>МРС (коза)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Лист1!$B$4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32E-4BA0-972B-A78412D83B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6686536"/>
        <c:axId val="380682416"/>
      </c:barChart>
      <c:catAx>
        <c:axId val="346686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0682416"/>
        <c:crosses val="autoZero"/>
        <c:auto val="1"/>
        <c:lblAlgn val="ctr"/>
        <c:lblOffset val="100"/>
        <c:noMultiLvlLbl val="0"/>
      </c:catAx>
      <c:valAx>
        <c:axId val="38068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6686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527734033245844"/>
          <c:w val="0.99318442726419631"/>
          <c:h val="6.25004374453193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z="1800" b="1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ru-RU" sz="1800" b="1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зарегистрировано </a:t>
            </a:r>
          </a:p>
          <a:p>
            <a:pPr>
              <a:defRPr/>
            </a:pPr>
            <a:r>
              <a:rPr lang="ru-RU" sz="1800" b="1" u="sng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случаев бешенства</a:t>
            </a:r>
            <a:endParaRPr lang="ru-RU" sz="1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2967592167674249"/>
          <c:y val="1.73719050654588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8928172509277808E-2"/>
          <c:y val="0.15629880324008449"/>
          <c:w val="0.94061356508668237"/>
          <c:h val="0.710162626939634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Дикие животные (лисицы)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Лист1!$B$1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B5-4625-8E5E-BB04E75F5CEE}"/>
            </c:ext>
          </c:extLst>
        </c:ser>
        <c:ser>
          <c:idx val="1"/>
          <c:order val="1"/>
          <c:tx>
            <c:strRef>
              <c:f>Лист1!$A$2</c:f>
              <c:strCache>
                <c:ptCount val="1"/>
                <c:pt idx="0">
                  <c:v>Домашние собаки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EB5-4625-8E5E-BB04E75F5CEE}"/>
            </c:ext>
          </c:extLst>
        </c:ser>
        <c:ser>
          <c:idx val="2"/>
          <c:order val="2"/>
          <c:tx>
            <c:strRef>
              <c:f>Лист1!$A$3</c:f>
              <c:strCache>
                <c:ptCount val="1"/>
                <c:pt idx="0">
                  <c:v>Кошка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Лист1!$B$3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EB5-4625-8E5E-BB04E75F5CEE}"/>
            </c:ext>
          </c:extLst>
        </c:ser>
        <c:ser>
          <c:idx val="3"/>
          <c:order val="3"/>
          <c:tx>
            <c:strRef>
              <c:f>Лист1!$A$4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Лист1!$B$4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EB5-4625-8E5E-BB04E75F5C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0679672"/>
        <c:axId val="380681632"/>
      </c:barChart>
      <c:catAx>
        <c:axId val="380679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0681632"/>
        <c:crosses val="autoZero"/>
        <c:auto val="1"/>
        <c:lblAlgn val="ctr"/>
        <c:lblOffset val="100"/>
        <c:noMultiLvlLbl val="0"/>
      </c:catAx>
      <c:valAx>
        <c:axId val="380681632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0679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2.6149314316490052E-4"/>
          <c:y val="0.8780556051724675"/>
          <c:w val="0.99672765575726507"/>
          <c:h val="0.119342920959439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B0914-8FB5-554D-836E-4823EC5F94C2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B4D87-51CD-2D4F-9D15-DA345AD140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032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FD477-01B2-F947-B081-271FAACE6097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BBA7D-5658-7D4F-B360-AC87745D92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445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2323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EBA9-EEA4-4E23-92C7-227A695657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177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2323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EBA9-EEA4-4E23-92C7-227A695657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12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2323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EBA9-EEA4-4E23-92C7-227A695657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1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2323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EBA9-EEA4-4E23-92C7-227A695657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361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2323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EBA9-EEA4-4E23-92C7-227A695657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167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2323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EBA9-EEA4-4E23-92C7-227A695657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66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2323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EBA9-EEA4-4E23-92C7-227A695657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186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2323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EBA9-EEA4-4E23-92C7-227A695657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004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2323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EBA9-EEA4-4E23-92C7-227A695657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83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2323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EBA9-EEA4-4E23-92C7-227A695657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6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2323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EBA9-EEA4-4E23-92C7-227A695657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25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2323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0EBA9-EEA4-4E23-92C7-227A695657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94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enshin\Desktop\Логотип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3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320" y="1124744"/>
            <a:ext cx="5109359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cap="all" spc="9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ВЕТЕРИНАРНАЯ СЛУЖБА МОСКОВСКОЙ ОБЛАСТИ</a:t>
            </a:r>
          </a:p>
        </p:txBody>
      </p:sp>
      <p:pic>
        <p:nvPicPr>
          <p:cNvPr id="1026" name="Picture 2" descr="C:\Users\oamihova\Desktop\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792088" cy="71494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24000" y="764704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cap="all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cap="all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cap="all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3600" b="1" cap="all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государственной ветеринарной </a:t>
            </a:r>
            <a:r>
              <a:rPr lang="ru-RU" sz="3600" b="1" cap="all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службы </a:t>
            </a:r>
            <a:endParaRPr lang="en-US" sz="3600" b="1" cap="all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cap="all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территории Одинцовского муниципального района  Московской области</a:t>
            </a:r>
          </a:p>
          <a:p>
            <a:pPr algn="ctr"/>
            <a:endParaRPr lang="ru-RU" cap="al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ru-RU" cap="all" dirty="0">
              <a:solidFill>
                <a:srgbClr val="002060"/>
              </a:solidFill>
            </a:endParaRPr>
          </a:p>
          <a:p>
            <a:pPr algn="ctr"/>
            <a:endParaRPr lang="ru-RU" cap="all" dirty="0">
              <a:solidFill>
                <a:srgbClr val="002060"/>
              </a:solidFill>
            </a:endParaRPr>
          </a:p>
          <a:p>
            <a:pPr algn="ctr"/>
            <a:r>
              <a:rPr lang="ru-RU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 Начальник ГБУВ МО </a:t>
            </a:r>
            <a:r>
              <a:rPr lang="en-US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Территориальное ветеринарное управление №1</a:t>
            </a:r>
            <a:r>
              <a:rPr lang="en-US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b="1" cap="al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 роман Юрьевич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EBA9-EEA4-4E23-92C7-227A6956578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29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enshin\Desktop\Логотип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3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241" y="1195878"/>
            <a:ext cx="5109359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cap="all" spc="9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ВЕТЕРИНАРНАЯ СЛУЖБА МОСКОВСКОЙ ОБЛАСТИ</a:t>
            </a:r>
          </a:p>
        </p:txBody>
      </p:sp>
      <p:pic>
        <p:nvPicPr>
          <p:cNvPr id="1026" name="Picture 2" descr="C:\Users\oamihova\Desktop\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792088" cy="714942"/>
          </a:xfrm>
          <a:prstGeom prst="rect">
            <a:avLst/>
          </a:prstGeom>
          <a:noFill/>
        </p:spPr>
      </p:pic>
      <p:sp>
        <p:nvSpPr>
          <p:cNvPr id="30722" name="AutoShape 2" descr="https://apf.mail.ru/cgi-bin/readmsg/4.jpg?id=14801003950000000294%3B0%3B7&amp;x-email=mihova_o_a%40mail.ru&amp;exif=1&amp;bs=5114&amp;bl=293733&amp;ct=image%2Fjpeg&amp;cn=4.jpg&amp;cte=binar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https://apf.mail.ru/cgi-bin/readmsg/4.jpg?id=14801003950000000294%3B0%3B7&amp;x-email=mihova_o_a%40mail.ru&amp;exif=1&amp;bs=5114&amp;bl=293733&amp;ct=image%2Fjpeg&amp;cn=4.jpg&amp;cte=binar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https://apf.mail.ru/cgi-bin/readmsg/4.jpg?id=14801003950000000294%3B0%3B7&amp;x-email=mihova_o_a%40mail.ru&amp;exif=1&amp;bs=5114&amp;bl=293733&amp;ct=image%2Fjpeg&amp;cn=4.jpg&amp;cte=binar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11824" y="1124744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EBA9-EEA4-4E23-92C7-227A6956578B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609851" y="1900943"/>
            <a:ext cx="5695949" cy="4592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None/>
              <a:defRPr/>
            </a:pPr>
            <a:endParaRPr lang="ru-RU" sz="2800" dirty="0">
              <a:latin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524000" y="2025066"/>
            <a:ext cx="9144001" cy="4064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  <a:defRPr/>
            </a:pPr>
            <a:r>
              <a:rPr lang="ru-RU" sz="2000" u="sng" dirty="0">
                <a:solidFill>
                  <a:srgbClr val="002060"/>
                </a:solidFill>
                <a:latin typeface="Times New Roman" pitchFamily="18" charset="0"/>
              </a:rPr>
              <a:t>За </a:t>
            </a:r>
            <a:r>
              <a:rPr lang="ru-RU" sz="2000" b="1" u="sng" dirty="0">
                <a:solidFill>
                  <a:srgbClr val="0070C0"/>
                </a:solidFill>
                <a:latin typeface="Times New Roman" pitchFamily="18" charset="0"/>
              </a:rPr>
              <a:t>2016</a:t>
            </a:r>
            <a:r>
              <a:rPr lang="ru-RU" sz="2000" u="sng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</a:rPr>
              <a:t>год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проведен комплекс мероприятий по оздоровлению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</a:rPr>
              <a:t>9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неблагополучных пунктов по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бешенству. </a:t>
            </a:r>
            <a:endParaRPr lang="ru-RU" sz="2000" u="sng" dirty="0">
              <a:solidFill>
                <a:srgbClr val="002060"/>
              </a:solidFill>
              <a:latin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Исследовано патологического материала на бешенство (трупы животных) –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</a:rPr>
              <a:t>43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 пробы, отрицательно.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Количество привитых животных по видам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</a:rPr>
              <a:t>: </a:t>
            </a:r>
            <a:endParaRPr lang="ru-RU" sz="2000" dirty="0">
              <a:solidFill>
                <a:srgbClr val="002060"/>
              </a:solidFill>
              <a:latin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Собак -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</a:rPr>
              <a:t>19736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 голов,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Кошек –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</a:rPr>
              <a:t>12994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 голов.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Разложено оральной вакцины ("РАБИВАК-О/333" ) –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</a:rPr>
              <a:t>36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 тыс.доз (в лесных массивах и угодьях Одинцовского муниципального района )</a:t>
            </a:r>
          </a:p>
          <a:p>
            <a:pPr algn="just">
              <a:lnSpc>
                <a:spcPct val="100000"/>
              </a:lnSpc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Зарегистрировано случаев покусов людей –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</a:rPr>
              <a:t>176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 человек (из неблагополучных пунктов обратилось за антирабической помощью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медицинское учреждение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</a:rPr>
              <a:t>19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 - человек, в том числе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</a:rPr>
              <a:t>;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</a:rPr>
              <a:t>17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 -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 с ослюнением,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</a:rPr>
              <a:t>2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 -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 укус, ослюнение).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</a:rPr>
              <a:t>  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524000" y="78607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</a:rPr>
              <a:t>Мероприятия по профилактике бешенства проведенные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</a:rPr>
              <a:t>ГБУВ МО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</a:rPr>
              <a:t>“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</a:rPr>
              <a:t>Терветуправление №1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</a:rPr>
              <a:t>”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</a:rPr>
              <a:t> на территории 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</a:rPr>
              <a:t>Одинцовского муниципального района.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3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enshin\Desktop\Логотип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3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241" y="1195878"/>
            <a:ext cx="5109359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cap="all" spc="9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ВЕТЕРИНАРНАЯ СЛУЖБА МОСКОВСКОЙ ОБЛАСТИ</a:t>
            </a:r>
          </a:p>
        </p:txBody>
      </p:sp>
      <p:pic>
        <p:nvPicPr>
          <p:cNvPr id="1026" name="Picture 2" descr="C:\Users\oamihova\Desktop\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792088" cy="714942"/>
          </a:xfrm>
          <a:prstGeom prst="rect">
            <a:avLst/>
          </a:prstGeom>
          <a:noFill/>
        </p:spPr>
      </p:pic>
      <p:sp>
        <p:nvSpPr>
          <p:cNvPr id="30722" name="AutoShape 2" descr="https://apf.mail.ru/cgi-bin/readmsg/4.jpg?id=14801003950000000294%3B0%3B7&amp;x-email=mihova_o_a%40mail.ru&amp;exif=1&amp;bs=5114&amp;bl=293733&amp;ct=image%2Fjpeg&amp;cn=4.jpg&amp;cte=binar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https://apf.mail.ru/cgi-bin/readmsg/4.jpg?id=14801003950000000294%3B0%3B7&amp;x-email=mihova_o_a%40mail.ru&amp;exif=1&amp;bs=5114&amp;bl=293733&amp;ct=image%2Fjpeg&amp;cn=4.jpg&amp;cte=binar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https://apf.mail.ru/cgi-bin/readmsg/4.jpg?id=14801003950000000294%3B0%3B7&amp;x-email=mihova_o_a%40mail.ru&amp;exif=1&amp;bs=5114&amp;bl=293733&amp;ct=image%2Fjpeg&amp;cn=4.jpg&amp;cte=binar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11824" y="1124744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EBA9-EEA4-4E23-92C7-227A6956578B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609851" y="1900943"/>
            <a:ext cx="5695949" cy="4592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None/>
              <a:defRPr/>
            </a:pPr>
            <a:endParaRPr lang="ru-RU" sz="2800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2058785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ru-RU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проведен комплекс мероприятий по оздоровлению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</a:rPr>
              <a:t>7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неблагополучных пунктов по бешенству. </a:t>
            </a:r>
            <a:endParaRPr lang="ru-RU" sz="20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Исследовано патологического материала на бешенство (трупы животных) –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проб, отрицательно. </a:t>
            </a:r>
          </a:p>
          <a:p>
            <a:pPr algn="just">
              <a:spcBef>
                <a:spcPts val="600"/>
              </a:spcBef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привитых животных по видам: </a:t>
            </a:r>
          </a:p>
          <a:p>
            <a:pPr algn="just">
              <a:spcBef>
                <a:spcPts val="600"/>
              </a:spcBef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Собак -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17486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голов, </a:t>
            </a:r>
          </a:p>
          <a:p>
            <a:pPr algn="just">
              <a:spcBef>
                <a:spcPts val="600"/>
              </a:spcBef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Кошек –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11380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голов.</a:t>
            </a:r>
          </a:p>
          <a:p>
            <a:pPr algn="just">
              <a:spcBef>
                <a:spcPts val="600"/>
              </a:spcBef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Разложено оральной вакцины ("РАБИВАК-О/333" ) –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42,800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тыс.доз (в лесных массивах и угодьях Одинцовского муниципального района )</a:t>
            </a:r>
          </a:p>
          <a:p>
            <a:pPr algn="just">
              <a:spcBef>
                <a:spcPts val="600"/>
              </a:spcBef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 случаев покусов людей –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274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человека (из неблагополучных пунктов обратилось за антирабической помощью в медицинское учреждение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человек, в том числе;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 ослюнением,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укус, ослюнение).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24000" y="777785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</a:rPr>
              <a:t>Мероприятия по профилактике бешенства проведенные 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</a:rPr>
              <a:t>ГБУВ МО “Терветуправление №1” на территории  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</a:rPr>
              <a:t>Одинцовского муниципального района.</a:t>
            </a:r>
          </a:p>
        </p:txBody>
      </p:sp>
    </p:spTree>
    <p:extLst>
      <p:ext uri="{BB962C8B-B14F-4D97-AF65-F5344CB8AC3E}">
        <p14:creationId xmlns:p14="http://schemas.microsoft.com/office/powerpoint/2010/main" val="5931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enshin\Desktop\Логотип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3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241" y="1195878"/>
            <a:ext cx="5109359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cap="all" spc="9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ВЕТЕРИНАРНАЯ СЛУЖБА МОСКОВСКОЙ ОБЛАСТИ</a:t>
            </a:r>
          </a:p>
        </p:txBody>
      </p:sp>
      <p:pic>
        <p:nvPicPr>
          <p:cNvPr id="1026" name="Picture 2" descr="C:\Users\oamihova\Desktop\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792088" cy="714942"/>
          </a:xfrm>
          <a:prstGeom prst="rect">
            <a:avLst/>
          </a:prstGeom>
          <a:noFill/>
        </p:spPr>
      </p:pic>
      <p:sp>
        <p:nvSpPr>
          <p:cNvPr id="30722" name="AutoShape 2" descr="https://apf.mail.ru/cgi-bin/readmsg/4.jpg?id=14801003950000000294%3B0%3B7&amp;x-email=mihova_o_a%40mail.ru&amp;exif=1&amp;bs=5114&amp;bl=293733&amp;ct=image%2Fjpeg&amp;cn=4.jpg&amp;cte=binar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https://apf.mail.ru/cgi-bin/readmsg/4.jpg?id=14801003950000000294%3B0%3B7&amp;x-email=mihova_o_a%40mail.ru&amp;exif=1&amp;bs=5114&amp;bl=293733&amp;ct=image%2Fjpeg&amp;cn=4.jpg&amp;cte=binar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https://apf.mail.ru/cgi-bin/readmsg/4.jpg?id=14801003950000000294%3B0%3B7&amp;x-email=mihova_o_a%40mail.ru&amp;exif=1&amp;bs=5114&amp;bl=293733&amp;ct=image%2Fjpeg&amp;cn=4.jpg&amp;cte=binar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11824" y="1124744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EBA9-EEA4-4E23-92C7-227A6956578B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609851" y="1900943"/>
            <a:ext cx="5695949" cy="4592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None/>
              <a:defRPr/>
            </a:pPr>
            <a:endParaRPr lang="ru-RU" sz="2800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2665" y="2045470"/>
            <a:ext cx="914400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ru-RU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случаев бешенства на текущую дату не зарегистрировано. </a:t>
            </a:r>
          </a:p>
          <a:p>
            <a:pPr algn="just">
              <a:spcBef>
                <a:spcPts val="600"/>
              </a:spcBef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Исследовано патологического материала на бешенство (трупы животных) –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проб, отрицательно.</a:t>
            </a:r>
          </a:p>
          <a:p>
            <a:pPr algn="just">
              <a:spcBef>
                <a:spcPts val="600"/>
              </a:spcBef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привитых животных по видам: </a:t>
            </a:r>
          </a:p>
          <a:p>
            <a:pPr algn="just">
              <a:spcBef>
                <a:spcPts val="600"/>
              </a:spcBef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Собак -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3754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голов, </a:t>
            </a:r>
          </a:p>
          <a:p>
            <a:pPr algn="just">
              <a:spcBef>
                <a:spcPts val="600"/>
              </a:spcBef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Кошек –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2212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голов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 случаев покусов людей –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профилактике бешенства выполняется в полном объёме.</a:t>
            </a:r>
          </a:p>
          <a:p>
            <a:pPr algn="just">
              <a:spcBef>
                <a:spcPts val="600"/>
              </a:spcBef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0" y="73534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</a:rPr>
              <a:t>Мероприятия по профилактике бешенства проведенные 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</a:rPr>
              <a:t>ГБУВ МО “Терветуправление №1” на территории  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</a:rPr>
              <a:t>Одинцовского муниципального района.</a:t>
            </a:r>
          </a:p>
        </p:txBody>
      </p:sp>
    </p:spTree>
    <p:extLst>
      <p:ext uri="{BB962C8B-B14F-4D97-AF65-F5344CB8AC3E}">
        <p14:creationId xmlns:p14="http://schemas.microsoft.com/office/powerpoint/2010/main" val="42254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enshin\Desktop\Логотип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3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241" y="1195878"/>
            <a:ext cx="5109359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cap="all" spc="9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ВЕТЕРИНАРНАЯ СЛУЖБА МОСКОВСКОЙ ОБЛАСТИ</a:t>
            </a:r>
          </a:p>
        </p:txBody>
      </p:sp>
      <p:pic>
        <p:nvPicPr>
          <p:cNvPr id="1026" name="Picture 2" descr="C:\Users\oamihova\Desktop\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792088" cy="714942"/>
          </a:xfrm>
          <a:prstGeom prst="rect">
            <a:avLst/>
          </a:prstGeom>
          <a:noFill/>
        </p:spPr>
      </p:pic>
      <p:sp>
        <p:nvSpPr>
          <p:cNvPr id="30722" name="AutoShape 2" descr="https://apf.mail.ru/cgi-bin/readmsg/4.jpg?id=14801003950000000294%3B0%3B7&amp;x-email=mihova_o_a%40mail.ru&amp;exif=1&amp;bs=5114&amp;bl=293733&amp;ct=image%2Fjpeg&amp;cn=4.jpg&amp;cte=binar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https://apf.mail.ru/cgi-bin/readmsg/4.jpg?id=14801003950000000294%3B0%3B7&amp;x-email=mihova_o_a%40mail.ru&amp;exif=1&amp;bs=5114&amp;bl=293733&amp;ct=image%2Fjpeg&amp;cn=4.jpg&amp;cte=binar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https://apf.mail.ru/cgi-bin/readmsg/4.jpg?id=14801003950000000294%3B0%3B7&amp;x-email=mihova_o_a%40mail.ru&amp;exif=1&amp;bs=5114&amp;bl=293733&amp;ct=image%2Fjpeg&amp;cn=4.jpg&amp;cte=binar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11824" y="1124744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EBA9-EEA4-4E23-92C7-227A6956578B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609851" y="1900943"/>
            <a:ext cx="5695949" cy="4592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None/>
              <a:defRPr/>
            </a:pPr>
            <a:endParaRPr lang="ru-RU" sz="2800" dirty="0"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0" y="76775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</a:rPr>
              <a:t>Комплексный план противоэпизоотических и противоэпидемических мероприятий по профилактике бешенства людей и животных в Одинцовском муниципальном районе Московской области 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</a:rPr>
              <a:t>на 2017 -2020 годы.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524000" y="2079666"/>
            <a:ext cx="914400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7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мероприятия </a:t>
            </a:r>
          </a:p>
          <a:p>
            <a:pPr algn="just">
              <a:spcBef>
                <a:spcPts val="600"/>
              </a:spcBef>
            </a:pP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на заседание по ЧС направленных на профилактику заболеваний бешенством людей и животных.</a:t>
            </a:r>
          </a:p>
          <a:p>
            <a:pPr algn="just">
              <a:spcBef>
                <a:spcPts val="600"/>
              </a:spcBef>
            </a:pP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взаимного обмена информацией.</a:t>
            </a:r>
          </a:p>
          <a:p>
            <a:pPr algn="just">
              <a:spcBef>
                <a:spcPts val="600"/>
              </a:spcBef>
            </a:pPr>
            <a:r>
              <a:rPr lang="ru-RU" sz="17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борьбе с источником инфекции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600"/>
              </a:spcBef>
            </a:pP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проведения вакцинации против бешенства домашних и диких плотоядных. Организация отстрела с целью регулирования численности и уничтожения одичавших животных.</a:t>
            </a:r>
          </a:p>
          <a:p>
            <a:pPr algn="just">
              <a:spcBef>
                <a:spcPts val="600"/>
              </a:spcBef>
            </a:pP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отлова и содержание безнадзорных животных (собак, кошек). </a:t>
            </a:r>
          </a:p>
          <a:p>
            <a:pPr algn="just">
              <a:spcBef>
                <a:spcPts val="600"/>
              </a:spcBef>
            </a:pP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площадок для выгула домашних животных (собак, кошек).</a:t>
            </a:r>
          </a:p>
          <a:p>
            <a:pPr algn="just">
              <a:spcBef>
                <a:spcPts val="600"/>
              </a:spcBef>
            </a:pP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допущение создания несанкционированных свалок. </a:t>
            </a:r>
          </a:p>
          <a:p>
            <a:pPr algn="just">
              <a:spcBef>
                <a:spcPts val="600"/>
              </a:spcBef>
            </a:pP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дератизационных мероприятий в местах сбора и складирования бытовых отходов. </a:t>
            </a:r>
          </a:p>
        </p:txBody>
      </p:sp>
    </p:spTree>
    <p:extLst>
      <p:ext uri="{BB962C8B-B14F-4D97-AF65-F5344CB8AC3E}">
        <p14:creationId xmlns:p14="http://schemas.microsoft.com/office/powerpoint/2010/main" val="127680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nshin\Desktop\Логотип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3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241" y="1195878"/>
            <a:ext cx="5109359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cap="all" spc="9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ВЕТЕРИНАРНАЯ СЛУЖБА МОСКОВСКОЙ ОБЛАСТИ</a:t>
            </a:r>
          </a:p>
        </p:txBody>
      </p:sp>
      <p:pic>
        <p:nvPicPr>
          <p:cNvPr id="1026" name="Picture 2" descr="C:\Users\oamihova\Desktop\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792088" cy="714942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EBA9-EEA4-4E23-92C7-227A6956578B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0" y="806333"/>
            <a:ext cx="9144000" cy="4108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8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Африканская чума свиней</a:t>
            </a:r>
            <a:r>
              <a:rPr lang="ru-RU" sz="9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9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7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Острозаразное заболевание, вирус которого очень устойчив и может долго сохраняться во внешней среде, а также в продуктах и воде. </a:t>
            </a:r>
          </a:p>
          <a:p>
            <a:pPr algn="just">
              <a:defRPr/>
            </a:pPr>
            <a:r>
              <a:rPr lang="ru-RU" sz="7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 при замораживании или высушивании продуктов вирус сохраняет свои свойства.</a:t>
            </a:r>
          </a:p>
          <a:p>
            <a:pPr algn="just">
              <a:defRPr/>
            </a:pPr>
            <a:r>
              <a:rPr lang="ru-RU" sz="7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Болезнь распространяется очень быстро и наносит огромный экономический ущерб. </a:t>
            </a:r>
          </a:p>
          <a:p>
            <a:pPr algn="just">
              <a:defRPr/>
            </a:pPr>
            <a:r>
              <a:rPr lang="ru-RU" sz="7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Погибает до 100% заболевших животных. </a:t>
            </a:r>
          </a:p>
          <a:p>
            <a:pPr algn="just">
              <a:defRPr/>
            </a:pPr>
            <a:r>
              <a:rPr lang="ru-RU" sz="7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Профилактической вакцины не существует</a:t>
            </a:r>
            <a:r>
              <a:rPr lang="ru-RU" sz="6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r>
              <a:rPr lang="ru-RU" sz="3300" dirty="0"/>
              <a:t/>
            </a:r>
            <a:br>
              <a:rPr lang="ru-RU" sz="3300" dirty="0"/>
            </a:b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50F162B-4624-4351-BFAD-D7C7E1E781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020" y="3965249"/>
            <a:ext cx="5399800" cy="289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0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nshin\Desktop\Логотип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3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241" y="1195878"/>
            <a:ext cx="5109359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cap="all" spc="9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ВЕТЕРИНАРНАЯ СЛУЖБА МОСКОВСКОЙ ОБЛАСТИ</a:t>
            </a:r>
          </a:p>
        </p:txBody>
      </p:sp>
      <p:pic>
        <p:nvPicPr>
          <p:cNvPr id="1026" name="Picture 2" descr="C:\Users\oamihova\Desktop\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792088" cy="714942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EBA9-EEA4-4E23-92C7-227A6956578B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0" y="1016949"/>
            <a:ext cx="9144000" cy="5426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Карантин! </a:t>
            </a:r>
            <a:endParaRPr lang="en-US" sz="20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Жесткий карантин – единственная мера борьбы с заболеванием. </a:t>
            </a:r>
          </a:p>
          <a:p>
            <a:pPr algn="just">
              <a:defRPr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свиней, находящихся в эпизоотическом очаге, умерщвляют бескровным методом, туши сжигают.</a:t>
            </a:r>
          </a:p>
          <a:p>
            <a:pPr algn="just">
              <a:defRPr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Навоз, остатки кормов, инвентарь, а также ветхие помещения, деревянные полы - сжигают.</a:t>
            </a:r>
          </a:p>
          <a:p>
            <a:pPr algn="just">
              <a:defRPr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дезинфекция мест содержания животных, где уничтожаются грызуны, насекомые, клещи.</a:t>
            </a:r>
          </a:p>
          <a:p>
            <a:pPr algn="just"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радиусе 5-20 км. от очага (1-я угрожаемая зона)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учет свинопоголовья в хозяйствах всех форм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с последующим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отчуждением свиней и направлением их на убой. </a:t>
            </a:r>
          </a:p>
          <a:p>
            <a:pPr algn="just"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радиусе 20-150 км. от очага (2-я угрожаемая зона)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ввоз и вывоз свинопоголовья, а также продуктов свиноводства, проведение ярмарок,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выставок,  организуется ежедневное наблюдения за клиническим состоянием свиней.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действуют в течение 6 месяцев после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окончания карантина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карантина – 30 дней (с момента убоя всех свиней и проведения комплекса ветеринарно-санитарных мероприятий).</a:t>
            </a:r>
          </a:p>
          <a:p>
            <a:pPr algn="just">
              <a:defRPr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Разводить свиней в хозяйствах допускается только через один год.</a:t>
            </a:r>
          </a:p>
          <a:p>
            <a:pPr algn="just">
              <a:defRPr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11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nshin\Desktop\Логотип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3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241" y="1195878"/>
            <a:ext cx="5109359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cap="all" spc="9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ВЕТЕРИНАРНАЯ СЛУЖБА МОСКОВСКОЙ ОБЛАСТИ</a:t>
            </a:r>
          </a:p>
        </p:txBody>
      </p:sp>
      <p:pic>
        <p:nvPicPr>
          <p:cNvPr id="1026" name="Picture 2" descr="C:\Users\oamihova\Desktop\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792088" cy="714942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EBA9-EEA4-4E23-92C7-227A6956578B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0" y="1572426"/>
            <a:ext cx="9144000" cy="489302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Информировать 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государственную ветеринарную службу о наличии в хозяйстве свинопоголовья.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Обеспечить беспрепятственный допуск для проведения профилактического осмотра свинопоголовья ветеринарными специалистами.</a:t>
            </a:r>
            <a:endParaRPr lang="ru-RU" sz="2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Осуществлять куплю-продажу свинопоголовья 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в 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местах санкционированной торговли и только при наличии ветеринарных сопроводительных документов.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Организовать безвыгульное</a:t>
            </a:r>
            <a:r>
              <a:rPr lang="ru-RU" alt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содержание домашних свиней  и принять меры по исключению их прямого контакта с дикими кабанами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ru-RU" alt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меры по контролю при  перевозке живых свиней и продуктов животноводства.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Производить своевременную уборку дворовых территорий и загонов от мусора и продуктов жизнедеятельности свиней.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Организовать мероприятия 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 регуляции популяции дикого кабана.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ru-RU" alt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скармливать свиньям непроваренных пищевых отходов домашней кухни, </a:t>
            </a:r>
            <a:r>
              <a:rPr lang="ru-RU" alt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пищеблоков </a:t>
            </a:r>
            <a:r>
              <a:rPr lang="ru-RU" alt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столовых, боенских отходов, а также комбикормов и </a:t>
            </a:r>
            <a:r>
              <a:rPr lang="ru-RU" alt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зерно-продуктов, </a:t>
            </a:r>
            <a:r>
              <a:rPr lang="ru-RU" alt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прошедших термическую обработку</a:t>
            </a:r>
            <a:r>
              <a:rPr lang="ru-RU" alt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Информировать население об опасности возникновения АЧС на территориях хозяйствующих субъектов. 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Поводить работу направленную на борьбу с грызунами, кровососущими насекомыми во всех хозяйствующих субъектах.</a:t>
            </a:r>
          </a:p>
          <a:p>
            <a:pPr algn="just"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300" dirty="0"/>
              <a:t/>
            </a:r>
            <a:br>
              <a:rPr lang="ru-RU" sz="3300" dirty="0"/>
            </a:b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94707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u="sng" dirty="0">
                <a:solidFill>
                  <a:srgbClr val="0070C0"/>
                </a:solidFill>
                <a:latin typeface="Times New Roman" pitchFamily="18" charset="0"/>
              </a:rPr>
              <a:t>Для профилактики АЧС необходимо</a:t>
            </a:r>
            <a:endParaRPr lang="en-US" sz="2400" b="1" u="sng" dirty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65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nshin\Desktop\Логотип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3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241" y="1195878"/>
            <a:ext cx="5109359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cap="all" spc="9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ВЕТЕРИНАРНАЯ СЛУЖБА МОСКОВСКОЙ ОБЛАСТИ</a:t>
            </a:r>
          </a:p>
        </p:txBody>
      </p:sp>
      <p:pic>
        <p:nvPicPr>
          <p:cNvPr id="1026" name="Picture 2" descr="C:\Users\oamihova\Desktop\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792088" cy="714942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EBA9-EEA4-4E23-92C7-227A6956578B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200"/>
            <a:ext cx="9144000" cy="55181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24000" y="6306025"/>
            <a:ext cx="9144000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Утилизация трупов свиней методом сжигания в очаге АЧС. </a:t>
            </a:r>
            <a:r>
              <a:rPr lang="ru-RU" alt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94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0" y="-3661"/>
            <a:ext cx="9144000" cy="7647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cap="all" spc="9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ВЕТЕРИНАРНАЯ СЛУЖБА МОСКОВСКОЙ ОБЛАСТИ</a:t>
            </a:r>
          </a:p>
        </p:txBody>
      </p:sp>
      <p:pic>
        <p:nvPicPr>
          <p:cNvPr id="1026" name="Picture 2" descr="C:\Users\oamihova\Desktop\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792088" cy="714942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EBA9-EEA4-4E23-92C7-227A6956578B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1524000" y="1534871"/>
            <a:ext cx="9144000" cy="4461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defRPr/>
            </a:pPr>
            <a:endParaRPr lang="ru-RU" altLang="ru-RU" b="1" dirty="0"/>
          </a:p>
        </p:txBody>
      </p:sp>
      <p:sp>
        <p:nvSpPr>
          <p:cNvPr id="10" name="Rectangle 2"/>
          <p:cNvSpPr txBox="1">
            <a:spLocks noRot="1" noChangeArrowheads="1"/>
          </p:cNvSpPr>
          <p:nvPr/>
        </p:nvSpPr>
        <p:spPr>
          <a:xfrm>
            <a:off x="1524000" y="761043"/>
            <a:ext cx="9144000" cy="16871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lang="ru-RU" alt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работе лабораторно диагностического отдела </a:t>
            </a:r>
          </a:p>
          <a:p>
            <a:pPr>
              <a:lnSpc>
                <a:spcPct val="120000"/>
              </a:lnSpc>
              <a:defRPr/>
            </a:pPr>
            <a:r>
              <a:rPr lang="ru-RU" alt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ГБУВ МО </a:t>
            </a:r>
            <a:r>
              <a:rPr lang="en-US" alt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alt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Терветуправление №1</a:t>
            </a:r>
            <a:r>
              <a:rPr lang="en-US" alt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alt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ru-RU" alt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Одинцовского муниципального района.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1"/>
          <p:cNvSpPr txBox="1">
            <a:spLocks/>
          </p:cNvSpPr>
          <p:nvPr/>
        </p:nvSpPr>
        <p:spPr>
          <a:xfrm>
            <a:off x="1524000" y="2200241"/>
            <a:ext cx="9144000" cy="4328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исследовано патологического материала от диких кабанов –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пробы, отрицательно.  </a:t>
            </a:r>
          </a:p>
          <a:p>
            <a:pPr algn="just"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кровь от домашних свиней –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проб, отрицательно. </a:t>
            </a:r>
          </a:p>
          <a:p>
            <a:pPr algn="just"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патологического материала от домашних свиней –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проба , отрицательно.</a:t>
            </a:r>
          </a:p>
          <a:p>
            <a:pPr algn="just"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исследовано продукции свиноводства –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241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пробы, отрицательно.</a:t>
            </a:r>
          </a:p>
          <a:p>
            <a:pPr algn="just"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исследовано –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396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проб. </a:t>
            </a:r>
          </a:p>
        </p:txBody>
      </p:sp>
    </p:spTree>
    <p:extLst>
      <p:ext uri="{BB962C8B-B14F-4D97-AF65-F5344CB8AC3E}">
        <p14:creationId xmlns:p14="http://schemas.microsoft.com/office/powerpoint/2010/main" val="88408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0" y="-3661"/>
            <a:ext cx="9144000" cy="7647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cap="all" spc="9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ВЕТЕРИНАРНАЯ СЛУЖБА МОСКОВСКОЙ ОБЛАСТИ</a:t>
            </a:r>
          </a:p>
        </p:txBody>
      </p:sp>
      <p:pic>
        <p:nvPicPr>
          <p:cNvPr id="1026" name="Picture 2" descr="C:\Users\oamihova\Desktop\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792088" cy="714942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EBA9-EEA4-4E23-92C7-227A6956578B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1524000" y="1151413"/>
            <a:ext cx="9144000" cy="4461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defRPr/>
            </a:pPr>
            <a:endParaRPr lang="ru-RU" altLang="ru-RU" b="1" dirty="0"/>
          </a:p>
        </p:txBody>
      </p:sp>
      <p:sp>
        <p:nvSpPr>
          <p:cNvPr id="10" name="Rectangle 2"/>
          <p:cNvSpPr txBox="1">
            <a:spLocks noRot="1" noChangeArrowheads="1"/>
          </p:cNvSpPr>
          <p:nvPr/>
        </p:nvSpPr>
        <p:spPr>
          <a:xfrm>
            <a:off x="1524000" y="761043"/>
            <a:ext cx="9144000" cy="13624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lang="ru-RU" altLang="ru-RU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Московской области в 2017 году зарегистрировано </a:t>
            </a:r>
            <a:r>
              <a:rPr lang="ru-RU" altLang="ru-RU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очагов </a:t>
            </a:r>
            <a:r>
              <a:rPr lang="ru-RU" altLang="ru-RU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африканской чумы свиней.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1"/>
          <p:cNvSpPr txBox="1">
            <a:spLocks/>
          </p:cNvSpPr>
          <p:nvPr/>
        </p:nvSpPr>
        <p:spPr>
          <a:xfrm>
            <a:off x="1598212" y="1905712"/>
            <a:ext cx="9069788" cy="4015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AutoNum type="arabicPeriod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Московская область, г.о. Истра, с. Павловская Слобода (домашняя свинья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AutoNum type="arabicPeriod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Московская область, Раменский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район, ООО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Константиново Агро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(домашняя свинья)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AutoNum type="arabicPeriod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Московская область, Ленинский район (домашняя свинья)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Московская область, Орехово-Зуевский район (домашняя свинья)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Московская область, г.о. Красноармейск (дикий кабан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очагах пало всего –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голова.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отчуждение животных с последующей эвтаназией и утилизацией (сжигание) –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162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головы.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AutoNum type="arabicPeriod"/>
              <a:defRPr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  <a:defRPr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  <a:defRPr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  <a:defRPr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03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nshin\Desktop\Логотип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3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319" y="1123015"/>
            <a:ext cx="5109359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cap="all" spc="9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ВЕТЕРИНАРНАЯ СЛУЖБА МОСКОВСКОЙ ОБЛАСТИ</a:t>
            </a:r>
          </a:p>
        </p:txBody>
      </p:sp>
      <p:pic>
        <p:nvPicPr>
          <p:cNvPr id="1026" name="Picture 2" descr="C:\Users\oamihova\Desktop\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792088" cy="714942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24000" y="777936"/>
            <a:ext cx="9143999" cy="1290146"/>
          </a:xfrm>
        </p:spPr>
        <p:txBody>
          <a:bodyPr>
            <a:noAutofit/>
          </a:bodyPr>
          <a:lstStyle/>
          <a:p>
            <a:pPr algn="ctr"/>
            <a:r>
              <a:rPr lang="ru-RU" sz="2800" b="1" u="sng" cap="all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План презентации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524000" y="2162755"/>
            <a:ext cx="9144000" cy="3033089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3200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Бешенство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3200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Африканская чума свиней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3200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Грипп птиц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3200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Ветеринарно-санитарная экспертиза продуктов животноводства</a:t>
            </a:r>
          </a:p>
          <a:p>
            <a:pPr marL="0" indent="0" algn="just">
              <a:buNone/>
            </a:pPr>
            <a:endParaRPr lang="ru-RU" sz="16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/>
            <a:endParaRPr lang="ru-RU" sz="16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/>
            <a:endParaRPr lang="ru-RU" sz="16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EBA9-EEA4-4E23-92C7-227A6956578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93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cap="all" spc="9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ВЕТЕРИНАРНАЯ СЛУЖБА МОСКОВСКОЙ ОБЛАСТИ</a:t>
            </a:r>
          </a:p>
        </p:txBody>
      </p:sp>
      <p:pic>
        <p:nvPicPr>
          <p:cNvPr id="1026" name="Picture 2" descr="C:\Users\oamihova\Desktop\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792088" cy="714942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EBA9-EEA4-4E23-92C7-227A6956578B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1524000" y="1262508"/>
            <a:ext cx="9144000" cy="4461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defRPr/>
            </a:pPr>
            <a:endParaRPr lang="ru-RU" alt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1" t="32974" r="26405" b="419"/>
          <a:stretch/>
        </p:blipFill>
        <p:spPr>
          <a:xfrm>
            <a:off x="2563738" y="828942"/>
            <a:ext cx="6913548" cy="530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3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nshin\Desktop\Логотип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3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241" y="1195878"/>
            <a:ext cx="5109359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cap="all" spc="9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ВЕТЕРИНАРНАЯ СЛУЖБА МОСКОВСКОЙ ОБЛАСТИ</a:t>
            </a:r>
          </a:p>
        </p:txBody>
      </p:sp>
      <p:pic>
        <p:nvPicPr>
          <p:cNvPr id="1026" name="Picture 2" descr="C:\Users\oamihova\Desktop\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792088" cy="714942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EBA9-EEA4-4E23-92C7-227A6956578B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0" y="2394017"/>
            <a:ext cx="9144000" cy="3106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83920" y="1195878"/>
            <a:ext cx="914399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Грипп птиц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Опасное инфекционное заболевание, которое передаётся от птицы человеку. 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Домашняя птица может заразиться от диких водоплавающих птиц или от синантропных пернатых.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Грипп птиц представляет опасность для жизни и здоровья людей!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264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nshin\Desktop\Логотип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3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241" y="1195878"/>
            <a:ext cx="5109359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cap="all" spc="9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ВЕТЕРИНАРНАЯ СЛУЖБА МОСКОВСКОЙ ОБЛАСТИ</a:t>
            </a:r>
          </a:p>
        </p:txBody>
      </p:sp>
      <p:pic>
        <p:nvPicPr>
          <p:cNvPr id="1026" name="Picture 2" descr="C:\Users\oamihova\Desktop\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792088" cy="714942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EBA9-EEA4-4E23-92C7-227A6956578B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0" y="2394017"/>
            <a:ext cx="9144000" cy="3106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83920" y="1195878"/>
            <a:ext cx="914399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Источник вируса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Вирус передается от больной особи с экскрементами, секретом, инкубационным яйцом. Инфекцию внутри домашнего хозяйства так же могут разносить грызуны, кошки и свободно живущие дикие пернатые.</a:t>
            </a:r>
          </a:p>
          <a:p>
            <a:r>
              <a:rPr lang="ru-RU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Заражение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Заражение человека и домашней птицы происходит при тесном контакте с инфицированной особью.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 также может заразиться при употреблении в пишу мяса птицы и яиц без достаточной термической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обработки.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Симптомы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Домашняя птица отказывается от корма, сидит опустив голову и взъерошив оперение,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резко снижается яйценоскость,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серёжки отечные, гребень и бородки окрашены в темно-фиолетовый цвет. Дыхание хриплое, учащенное, высокая температура.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6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nshin\Desktop\Логотип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3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239" y="1295056"/>
            <a:ext cx="5109359" cy="4760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cap="all" spc="9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ВЕТЕРИНАРНАЯ СЛУЖБА МОСКОВСКОЙ ОБЛАСТИ</a:t>
            </a:r>
          </a:p>
        </p:txBody>
      </p:sp>
      <p:pic>
        <p:nvPicPr>
          <p:cNvPr id="1026" name="Picture 2" descr="C:\Users\oamihova\Desktop\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792088" cy="714942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EBA9-EEA4-4E23-92C7-227A6956578B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23999" y="815757"/>
            <a:ext cx="9144000" cy="4881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u="sng" dirty="0">
                <a:solidFill>
                  <a:srgbClr val="0070C0"/>
                </a:solidFill>
                <a:latin typeface="Times New Roman" pitchFamily="18" charset="0"/>
              </a:rPr>
              <a:t>Для профилактики гриппа птиц необходимо</a:t>
            </a:r>
            <a:endParaRPr lang="en-US" sz="2800" b="1" u="sng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0" y="2394017"/>
            <a:ext cx="9144000" cy="3106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1523999" y="1916456"/>
            <a:ext cx="9144000" cy="4278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3998" y="1303892"/>
            <a:ext cx="914399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Информировать государственную ветеринарную службу о наличии в хозяйстве домашней птицы.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Обеспечить беспрепятственный допуск для проведения профилактического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осмотра, вакцинации птицы (по показаниям)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ветеринарными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специалистами.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Осуществлять куплю-продажу молодняка птицы и инкубационного яйца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в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местах санкционированной торговли и только при наличии ветеринарных сопроводительных документов.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Исключить доступ домашней птицы к открытым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водоемам, содержать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птиц в условиях, исключающих контакт с дикими и синантропными особями (без выгульное содержание, наличие ограждения из сетки, навесов  и т.п.).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допускать потрошение охотничьей дичи на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территориях хозяйств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скармливания отходов домашним животным.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Производить своевременную уборку дворовых территорий 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 содержания птицы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продуктов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их жизнедеятельности.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Информировать население об опасности возникновения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гриппа птиц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территориях хозяйствующих субъектах. 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Поводить работу направленную на борьбу с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грызунами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всех хозяйствующих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субъектах.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17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nshin\Desktop\Логотип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3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241" y="1195878"/>
            <a:ext cx="5109359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cap="all" spc="9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ВЕТЕРИНАРНАЯ СЛУЖБА МОСКОВСКОЙ ОБЛАСТИ</a:t>
            </a:r>
          </a:p>
        </p:txBody>
      </p:sp>
      <p:pic>
        <p:nvPicPr>
          <p:cNvPr id="1026" name="Picture 2" descr="C:\Users\oamihova\Desktop\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792088" cy="714942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EBA9-EEA4-4E23-92C7-227A6956578B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453441" y="1029124"/>
            <a:ext cx="9204958" cy="11197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200" dirty="0">
                <a:latin typeface="Times New Roman" pitchFamily="18" charset="0"/>
              </a:rPr>
              <a:t> </a:t>
            </a:r>
            <a:r>
              <a:rPr lang="ru-RU" sz="2400" b="1" u="sng" dirty="0">
                <a:solidFill>
                  <a:srgbClr val="0070C0"/>
                </a:solidFill>
                <a:latin typeface="Times New Roman" pitchFamily="18" charset="0"/>
              </a:rPr>
              <a:t>Профилактика гриппа птиц</a:t>
            </a:r>
          </a:p>
          <a:p>
            <a:pPr>
              <a:defRPr/>
            </a:pPr>
            <a:r>
              <a:rPr lang="ru-RU" sz="2400" b="1" u="sng" dirty="0">
                <a:solidFill>
                  <a:srgbClr val="0070C0"/>
                </a:solidFill>
                <a:latin typeface="Times New Roman" pitchFamily="18" charset="0"/>
              </a:rPr>
              <a:t>на территории  Одинцовского муниципального района </a:t>
            </a:r>
          </a:p>
          <a:p>
            <a:pPr>
              <a:defRPr/>
            </a:pPr>
            <a:r>
              <a:rPr lang="ru-RU" sz="2400" b="1" u="sng" dirty="0">
                <a:solidFill>
                  <a:srgbClr val="0070C0"/>
                </a:solidFill>
                <a:latin typeface="Times New Roman" pitchFamily="18" charset="0"/>
              </a:rPr>
              <a:t>Московской области</a:t>
            </a:r>
          </a:p>
          <a:p>
            <a:pPr>
              <a:defRPr/>
            </a:pPr>
            <a:r>
              <a:rPr lang="ru-RU" sz="2400" b="1" u="sng" dirty="0">
                <a:solidFill>
                  <a:srgbClr val="0070C0"/>
                </a:solidFill>
                <a:latin typeface="Times New Roman" pitchFamily="18" charset="0"/>
              </a:rPr>
              <a:t> ГБУВ МО </a:t>
            </a:r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</a:rPr>
              <a:t>“</a:t>
            </a:r>
            <a:r>
              <a:rPr lang="ru-RU" sz="2400" b="1" u="sng" dirty="0">
                <a:solidFill>
                  <a:srgbClr val="0070C0"/>
                </a:solidFill>
                <a:latin typeface="Times New Roman" pitchFamily="18" charset="0"/>
              </a:rPr>
              <a:t>Терветуправление №1</a:t>
            </a:r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</a:rPr>
              <a:t>”</a:t>
            </a:r>
            <a:r>
              <a:rPr lang="ru-RU" sz="2400" b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endParaRPr lang="en-US" sz="2400" b="1" u="sng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23999" y="2413338"/>
            <a:ext cx="91439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Среди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населения Одинцовского муниципального района проводится активная просветительская работа, включающая в себя: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публикации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средствах массовой информации, печати – </a:t>
            </a:r>
            <a:r>
              <a:rPr lang="ru-RU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статей; на телевидении - </a:t>
            </a:r>
            <a:r>
              <a:rPr lang="ru-RU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интервью; публикации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социальных сетях – </a:t>
            </a:r>
            <a:r>
              <a:rPr lang="ru-RU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153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сообщения.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Проведение мониторинговых лабораторных исследований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 </a:t>
            </a:r>
            <a:r>
              <a:rPr lang="ru-RU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году исследовано – </a:t>
            </a:r>
            <a:r>
              <a:rPr lang="ru-RU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1150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проб крови от поступившего поголовья птицы на </a:t>
            </a:r>
            <a:r>
              <a:rPr lang="ru-RU" sz="2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ЗАО </a:t>
            </a:r>
            <a:r>
              <a:rPr lang="en-US" sz="2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Петелинская птицефабрика</a:t>
            </a:r>
            <a:r>
              <a:rPr lang="en-US" sz="2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, результат отрицательный)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85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824" y="575824"/>
            <a:ext cx="5706351" cy="5706351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524000" y="-27384"/>
            <a:ext cx="9144000" cy="7647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95601" y="209676"/>
            <a:ext cx="7920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cap="all" spc="9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ВЕТЕРИНАРНАЯ СЛУЖБА МОСКОВСКОЙ ОБЛАСТИ</a:t>
            </a:r>
          </a:p>
        </p:txBody>
      </p:sp>
      <p:pic>
        <p:nvPicPr>
          <p:cNvPr id="51" name="Picture 2" descr="C:\Users\oamihova\Desktop\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792088" cy="714942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EBA9-EEA4-4E23-92C7-227A6956578B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714942"/>
            <a:ext cx="9144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отдела </a:t>
            </a:r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ветеринарно-санитарной экспертизы </a:t>
            </a:r>
          </a:p>
          <a:p>
            <a:pPr algn="ctr"/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ГБУВ </a:t>
            </a: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Терветуправление №1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территории Одинцовского муниципального района Московской области </a:t>
            </a:r>
            <a:endParaRPr lang="en-US" sz="24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района, на которых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организованы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посты (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подразделения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госветслужбы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Рынков –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Перерабатывающих предприятий –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Мясокомбинатов –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Хладокомбинатов и холодильников –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Убойных пунктов –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Молокоперерабатывающих цехов – 6,</a:t>
            </a:r>
          </a:p>
          <a:p>
            <a:pPr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Птицефабрика –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Сельскохозяйственные предприятия –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Рыбоводческое хозяйство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Ярмарки выходного дня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77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824" y="575824"/>
            <a:ext cx="5706351" cy="5706351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524000" y="-27384"/>
            <a:ext cx="9144000" cy="7647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95601" y="209676"/>
            <a:ext cx="7920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cap="all" spc="9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ВЕТЕРИНАРНАЯ СЛУЖБА МОСКОВСКОЙ ОБЛАСТИ</a:t>
            </a:r>
          </a:p>
        </p:txBody>
      </p:sp>
      <p:pic>
        <p:nvPicPr>
          <p:cNvPr id="51" name="Picture 2" descr="C:\Users\oamihova\Desktop\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792088" cy="714942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EBA9-EEA4-4E23-92C7-227A6956578B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714942"/>
            <a:ext cx="9144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отдела ветеринарно-санитарной экспертизы </a:t>
            </a:r>
            <a:endParaRPr lang="ru-RU" sz="24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ГБУВ </a:t>
            </a: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Терветуправление №1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Одинцовского </a:t>
            </a: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</a:t>
            </a:r>
            <a:endParaRPr lang="ru-RU" sz="24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Московской области </a:t>
            </a:r>
            <a:endParaRPr lang="en-US" sz="24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проведено лабораторных исследований продукции животноводства на рынках:</a:t>
            </a:r>
          </a:p>
          <a:p>
            <a:pPr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Говядина –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4101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исследование, выявлено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случая фасциолеза,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Свинина –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6376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исследований, выявлено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случаев эхинококкоза,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Баранина –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3642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исследования, выявлено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случаев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дикроцелиоза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Кролики –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1369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исследований, выявлено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случая кокцидиоза,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Мясо птицы –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9504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исследования</a:t>
            </a:r>
          </a:p>
          <a:p>
            <a:pPr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Молочные продукты -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15951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исследование, и другие виды.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Продукция, не соответствующая нормативам не допущена к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утилизацию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общем  количестве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136,583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тонн.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15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824" y="575824"/>
            <a:ext cx="5706351" cy="5706351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524000" y="-27384"/>
            <a:ext cx="9144000" cy="7647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95601" y="209676"/>
            <a:ext cx="7920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cap="all" spc="9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ВЕТЕРИНАРНАЯ СЛУЖБА МОСКОВСКОЙ ОБЛАСТИ</a:t>
            </a:r>
          </a:p>
        </p:txBody>
      </p:sp>
      <p:pic>
        <p:nvPicPr>
          <p:cNvPr id="51" name="Picture 2" descr="C:\Users\oamihova\Desktop\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792088" cy="714942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EBA9-EEA4-4E23-92C7-227A6956578B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714942"/>
            <a:ext cx="9144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отдела ветеринарно-санитарной экспертизы </a:t>
            </a:r>
            <a:endParaRPr lang="ru-RU" sz="24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ГБУВ </a:t>
            </a: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Терветуправление №1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Одинцовского </a:t>
            </a: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</a:t>
            </a:r>
            <a:endParaRPr lang="ru-RU" sz="24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Московской области </a:t>
            </a:r>
            <a:endParaRPr lang="en-US" sz="24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квартал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лабораторных исследований продукции животноводства на рынках:</a:t>
            </a:r>
          </a:p>
          <a:p>
            <a:pPr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Говядина –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840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исследований, выявлено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случаев фасциолеза,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Свинина –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961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выявлено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случая эхинококкоза,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Баранина –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553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исследования, выявлено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случаев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дикроцелиоза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Кролики –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211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исследование,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Мясо птицы –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4019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исследований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Молочные продукты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3980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исследований,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 виды.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Продукция, не соответствующая нормативам не допущена к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утилизацию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общем  количестве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тонн.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34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824" y="575824"/>
            <a:ext cx="5706351" cy="5706351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524000" y="-27384"/>
            <a:ext cx="9144000" cy="7647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95601" y="209676"/>
            <a:ext cx="7920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cap="all" spc="9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ВЕТЕРИНАРНАЯ СЛУЖБА МОСКОВСКОЙ ОБЛАСТИ</a:t>
            </a:r>
          </a:p>
        </p:txBody>
      </p:sp>
      <p:pic>
        <p:nvPicPr>
          <p:cNvPr id="51" name="Picture 2" descr="C:\Users\oamihova\Desktop\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792088" cy="714942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EBA9-EEA4-4E23-92C7-227A6956578B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714942"/>
            <a:ext cx="9144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отдела ветеринарно-санитарной экспертизы </a:t>
            </a:r>
            <a:endParaRPr lang="ru-RU" sz="24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ГБУВ </a:t>
            </a: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Терветуправление №1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территории </a:t>
            </a:r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Одинцовского </a:t>
            </a: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</a:t>
            </a:r>
            <a:endParaRPr lang="ru-RU" sz="24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Московской </a:t>
            </a: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endParaRPr lang="en-US" sz="24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подвергнуто ветеринарно-санитарной экспертизе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подконтрольной продукции на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перерабатывающих предприятиях, хозяйствах: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391040,34 тонн</a:t>
            </a:r>
          </a:p>
          <a:p>
            <a:pPr algn="ctr"/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выявлении несоответствия качества и безопасности продукции было забраковано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направлено на утилизацию: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932,875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тонн,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уничтожено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394,09 тонн,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отправлено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промышленную переработку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корм животным: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616,499 тонн,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возвращено поставщику: 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1682,618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тонн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576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824" y="575824"/>
            <a:ext cx="5706351" cy="5706351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524000" y="-27384"/>
            <a:ext cx="9144000" cy="7647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95601" y="209676"/>
            <a:ext cx="7920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cap="all" spc="9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ВЕТЕРИНАРНАЯ СЛУЖБА МОСКОВСКОЙ ОБЛАСТИ</a:t>
            </a:r>
          </a:p>
        </p:txBody>
      </p:sp>
      <p:pic>
        <p:nvPicPr>
          <p:cNvPr id="51" name="Picture 2" descr="C:\Users\oamihova\Desktop\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792088" cy="714942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EBA9-EEA4-4E23-92C7-227A6956578B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23999" y="764704"/>
            <a:ext cx="9144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отдела ветеринарно-санитарной экспертизы </a:t>
            </a:r>
            <a:endParaRPr lang="ru-RU" sz="24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ГБУВ </a:t>
            </a: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Терветуправление №1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территории </a:t>
            </a:r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Одинцовского </a:t>
            </a: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</a:t>
            </a:r>
            <a:endParaRPr lang="ru-RU" sz="24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Московской </a:t>
            </a: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endParaRPr lang="en-US" sz="24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подвергнуто ветеринарно-санитарной экспертизе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подконтрольной продукции на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перерабатывающих предприятиях, хозяйствах:</a:t>
            </a:r>
          </a:p>
          <a:p>
            <a:pPr algn="ctr"/>
            <a:r>
              <a:rPr lang="ru-RU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116057,99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тонн</a:t>
            </a:r>
          </a:p>
          <a:p>
            <a:pPr algn="ctr"/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выявлении несоответствия качества и безопасности продукции было забраковано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направлено на утилизацию: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129,488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тонн,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уничтожено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64,353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тонн,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отправлено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промышленную переработку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367,34 тонн,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 животным: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217,431 тонн.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980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nshin\Desktop\Логотип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3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319" y="1127511"/>
            <a:ext cx="5109359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cap="all" spc="9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ВЕТЕРИНАРНАЯ СЛУЖБА МОСКОВСКОЙ ОБЛАСТИ</a:t>
            </a:r>
          </a:p>
        </p:txBody>
      </p:sp>
      <p:pic>
        <p:nvPicPr>
          <p:cNvPr id="1026" name="Picture 2" descr="C:\Users\oamihova\Desktop\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792088" cy="714942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EBA9-EEA4-4E23-92C7-227A6956578B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24000" y="952323"/>
            <a:ext cx="9143999" cy="7141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>
                <a:latin typeface="Times New Roman" pitchFamily="18" charset="0"/>
              </a:rPr>
              <a:t> </a:t>
            </a:r>
            <a:r>
              <a:rPr lang="ru-RU" sz="3000" b="1" u="sng" dirty="0">
                <a:solidFill>
                  <a:srgbClr val="0070C0"/>
                </a:solidFill>
                <a:latin typeface="Times New Roman" pitchFamily="18" charset="0"/>
              </a:rPr>
              <a:t>БЕШЕНСТВО</a:t>
            </a:r>
            <a:endParaRPr lang="en-US" sz="3000" b="1" u="sng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0" y="1916456"/>
            <a:ext cx="9144000" cy="3922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Вирусное заболевание, которое поражает центральную нервную систему как животного, так и человека.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Заражение происходит через укусы, ссадины, царапины, соприкосновение  с предметом или одеждой, загрязненными слюной больного животного.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Бешенство не излечимо!!!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1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824" y="575824"/>
            <a:ext cx="5706351" cy="5706351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524000" y="-27384"/>
            <a:ext cx="9144000" cy="7647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95601" y="209676"/>
            <a:ext cx="7920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cap="all" spc="9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ВЕТЕРИНАРНАЯ СЛУЖБА МОСКОВСКОЙ ОБЛАСТИ</a:t>
            </a:r>
          </a:p>
        </p:txBody>
      </p:sp>
      <p:pic>
        <p:nvPicPr>
          <p:cNvPr id="51" name="Picture 2" descr="C:\Users\oamihova\Desktop\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792088" cy="714942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EBA9-EEA4-4E23-92C7-227A6956578B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714942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отдела ветеринарно-санитарной экспертизы ГБУВ МО 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Терветуправление №1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территории Одинцовского муниципального района Московской области </a:t>
            </a:r>
            <a:endParaRPr lang="en-US" sz="24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За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были проведены месячники «Молоко – безопасный продукт», «Безопасное мясо», «Овощи и фрукты, ягоды, грибы – безопасный продукт» и мониторинг по контролю за остатками запрещенных и вредных веществ в организме животных, продуктах животного происхождения и кормах на территории Московской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 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В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 в рамках мониторинга и месячников было направлено на исследования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проб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 растительного и животного происхождения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За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квартал 2018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проведено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месячника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«Молоко – безопасный продукт», «Безопасное мясо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В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мониторинга и месячников в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квартале 2018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направлено на исследование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проб.</a:t>
            </a:r>
          </a:p>
          <a:p>
            <a:pPr algn="just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исследованные образцы соответствуют показателям качества и безопасности и не содержат остатков запрещенных и вредных веществ.</a:t>
            </a:r>
          </a:p>
          <a:p>
            <a:pPr algn="ctr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8356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824" y="575824"/>
            <a:ext cx="5706351" cy="5706351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524000" y="-27384"/>
            <a:ext cx="9144000" cy="7647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95601" y="209676"/>
            <a:ext cx="7920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cap="all" spc="9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ВЕТЕРИНАРНАЯ СЛУЖБА МОСКОВСКОЙ ОБЛАСТИ</a:t>
            </a:r>
          </a:p>
        </p:txBody>
      </p:sp>
      <p:pic>
        <p:nvPicPr>
          <p:cNvPr id="51" name="Picture 2" descr="C:\Users\oamihova\Desktop\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792088" cy="714942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EBA9-EEA4-4E23-92C7-227A6956578B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126" y="737320"/>
            <a:ext cx="7727575" cy="496862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72988" y="5823088"/>
            <a:ext cx="9143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исследования молока при выявлении скрытой формы мастита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3934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600" y="548230"/>
            <a:ext cx="5706351" cy="5706351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524000" y="-27384"/>
            <a:ext cx="9144000" cy="7647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95601" y="209676"/>
            <a:ext cx="7920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cap="all" spc="9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ВЕТЕРИНАРНАЯ СЛУЖБА МОСКОВСКОЙ ОБЛАСТИ</a:t>
            </a:r>
          </a:p>
        </p:txBody>
      </p:sp>
      <p:pic>
        <p:nvPicPr>
          <p:cNvPr id="51" name="Picture 2" descr="C:\Users\oamihova\Desktop\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792088" cy="714942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EBA9-EEA4-4E23-92C7-227A6956578B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34" y="737320"/>
            <a:ext cx="8399929" cy="49056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2941" y="5832030"/>
            <a:ext cx="8503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Мобильная лаборатория ветеринарно-санитарной экспертизы на ярмарке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возле здания Администрации Одинцовского муниципального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0411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824" y="575824"/>
            <a:ext cx="5706351" cy="5706351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524000" y="-27384"/>
            <a:ext cx="9144000" cy="7647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95601" y="209676"/>
            <a:ext cx="7920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cap="all" spc="9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ВЕТЕРИНАРНАЯ СЛУЖБА МОСКОВСКОЙ ОБЛАСТИ</a:t>
            </a:r>
          </a:p>
        </p:txBody>
      </p:sp>
      <p:pic>
        <p:nvPicPr>
          <p:cNvPr id="51" name="Picture 2" descr="C:\Users\oamihova\Desktop\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792088" cy="714942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205975" y="5917050"/>
            <a:ext cx="2743200" cy="365125"/>
          </a:xfrm>
        </p:spPr>
        <p:txBody>
          <a:bodyPr/>
          <a:lstStyle/>
          <a:p>
            <a:fld id="{FC60EBA9-EEA4-4E23-92C7-227A6956578B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44" y="737320"/>
            <a:ext cx="8328213" cy="486833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72988" y="5697766"/>
            <a:ext cx="9395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мобильной лаборатории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ветеринарно-санитарной экспертизы на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ярмарке возле здания Администрации Одинцовского муниципального района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1115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824" y="575824"/>
            <a:ext cx="5706351" cy="5706351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524000" y="-27384"/>
            <a:ext cx="9144000" cy="7647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95601" y="209676"/>
            <a:ext cx="7920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cap="all" spc="9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ВЕТЕРИНАРНАЯ СЛУЖБА МОСКОВСКОЙ ОБЛАСТИ</a:t>
            </a:r>
          </a:p>
        </p:txBody>
      </p:sp>
      <p:pic>
        <p:nvPicPr>
          <p:cNvPr id="51" name="Picture 2" descr="C:\Users\oamihova\Desktop\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792088" cy="714942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EBA9-EEA4-4E23-92C7-227A6956578B}" type="slidenum">
              <a:rPr lang="ru-RU" smtClean="0"/>
              <a:pPr/>
              <a:t>34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917" y="753515"/>
            <a:ext cx="8184776" cy="513554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64023" y="5927633"/>
            <a:ext cx="9762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ветеринарно-санитарной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экспертизы на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рынке «Одинцовское подворье»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6948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enshin\Desktop\Логотип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3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241" y="1195878"/>
            <a:ext cx="5109359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cap="all" spc="9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ВЕТЕРИНАРНАЯ СЛУЖБА МОСКОВСКОЙ ОБЛАСТИ</a:t>
            </a:r>
          </a:p>
        </p:txBody>
      </p:sp>
      <p:pic>
        <p:nvPicPr>
          <p:cNvPr id="1026" name="Picture 2" descr="C:\Users\oamihova\Desktop\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792088" cy="714942"/>
          </a:xfrm>
          <a:prstGeom prst="rect">
            <a:avLst/>
          </a:prstGeom>
          <a:noFill/>
        </p:spPr>
      </p:pic>
      <p:sp>
        <p:nvSpPr>
          <p:cNvPr id="30722" name="AutoShape 2" descr="https://apf.mail.ru/cgi-bin/readmsg/4.jpg?id=14801003950000000294%3B0%3B7&amp;x-email=mihova_o_a%40mail.ru&amp;exif=1&amp;bs=5114&amp;bl=293733&amp;ct=image%2Fjpeg&amp;cn=4.jpg&amp;cte=binar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https://apf.mail.ru/cgi-bin/readmsg/4.jpg?id=14801003950000000294%3B0%3B7&amp;x-email=mihova_o_a%40mail.ru&amp;exif=1&amp;bs=5114&amp;bl=293733&amp;ct=image%2Fjpeg&amp;cn=4.jpg&amp;cte=binar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https://apf.mail.ru/cgi-bin/readmsg/4.jpg?id=14801003950000000294%3B0%3B7&amp;x-email=mihova_o_a%40mail.ru&amp;exif=1&amp;bs=5114&amp;bl=293733&amp;ct=image%2Fjpeg&amp;cn=4.jpg&amp;cte=binar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11824" y="1124744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EBA9-EEA4-4E23-92C7-227A6956578B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609851" y="1900943"/>
            <a:ext cx="5695949" cy="4592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None/>
              <a:defRPr/>
            </a:pPr>
            <a:endParaRPr lang="ru-RU" sz="2800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9859" y="159316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08847" y="1010893"/>
            <a:ext cx="935915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В качестве профилактики острых пищевых отравлений,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токсикоинфекций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, глистных и инвазионных заболеваний, болезней общих для человека и животных (сибирская язва, бруцеллез, трихинеллез), трудно поддающихся диагностике и лечению настоятельно рекомендуем: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Не покупать продукцию животного происхождения (мясо, мясные субпродукты, рыбу, молоко и молочные продукты) в местах несанкционированной торговли;</a:t>
            </a:r>
          </a:p>
          <a:p>
            <a:pPr marL="457200" indent="-457200">
              <a:buFontTx/>
              <a:buChar char="-"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При покупке продуктов требуйте у продавца ветеринарную сопроводительную документацию и иные, подтверждающие качество продукции документы.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5180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enshin\Desktop\Логотип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3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241" y="1195878"/>
            <a:ext cx="5109359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cap="all" spc="9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ВЕТЕРИНАРНАЯ СЛУЖБА МОСКОВСКОЙ ОБЛАСТИ</a:t>
            </a:r>
          </a:p>
        </p:txBody>
      </p:sp>
      <p:pic>
        <p:nvPicPr>
          <p:cNvPr id="1026" name="Picture 2" descr="C:\Users\oamihova\Desktop\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792088" cy="714942"/>
          </a:xfrm>
          <a:prstGeom prst="rect">
            <a:avLst/>
          </a:prstGeom>
          <a:noFill/>
        </p:spPr>
      </p:pic>
      <p:sp>
        <p:nvSpPr>
          <p:cNvPr id="30722" name="AutoShape 2" descr="https://apf.mail.ru/cgi-bin/readmsg/4.jpg?id=14801003950000000294%3B0%3B7&amp;x-email=mihova_o_a%40mail.ru&amp;exif=1&amp;bs=5114&amp;bl=293733&amp;ct=image%2Fjpeg&amp;cn=4.jpg&amp;cte=binar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https://apf.mail.ru/cgi-bin/readmsg/4.jpg?id=14801003950000000294%3B0%3B7&amp;x-email=mihova_o_a%40mail.ru&amp;exif=1&amp;bs=5114&amp;bl=293733&amp;ct=image%2Fjpeg&amp;cn=4.jpg&amp;cte=binar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https://apf.mail.ru/cgi-bin/readmsg/4.jpg?id=14801003950000000294%3B0%3B7&amp;x-email=mihova_o_a%40mail.ru&amp;exif=1&amp;bs=5114&amp;bl=293733&amp;ct=image%2Fjpeg&amp;cn=4.jpg&amp;cte=binar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11824" y="1124744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EBA9-EEA4-4E23-92C7-227A6956578B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609851" y="1900943"/>
            <a:ext cx="5695949" cy="4592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None/>
              <a:defRPr/>
            </a:pPr>
            <a:endParaRPr lang="ru-RU" sz="2800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1900943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0" y="2040721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</a:rPr>
              <a:t>НЕ ПРОЯВЛЯЙТЕ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</a:rPr>
              <a:t>БЕСПЕЧНОСТИ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</a:rPr>
              <a:t>– ПРИВИВАЙТЕ ДОМАШНИХ ЖИВОТНЫХ.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</a:rPr>
              <a:t>БЕРЕГИТЕ СЕБЯ, РОДНЫХ И БЛИЗКИХ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</a:rPr>
              <a:t>!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</a:rPr>
              <a:t>УПОТРЕБЛЯЙТЕ ТОЛЬКО КАЧЕСТВЕННЫЕ ПРОДУКТЫ, ПОДВЕРГНУТЫЕ ВЕТЕРИНАРНО-САНИТАРНОЙ ЭКСПЕРТИЗЕ В ПОЛНОМ ОБЪЕМЕ!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967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enshin\Desktop\Логотип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3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320" y="1145198"/>
            <a:ext cx="5109359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524000" y="4210"/>
            <a:ext cx="9144000" cy="7647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70632" y="217285"/>
            <a:ext cx="8186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cap="all" spc="9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ВЕТЕРИНАРНАЯ СЛУЖБА МОСКОВСКОЙ ОБЛАСТИ</a:t>
            </a:r>
          </a:p>
        </p:txBody>
      </p:sp>
      <p:pic>
        <p:nvPicPr>
          <p:cNvPr id="51" name="Picture 2" descr="C:\Users\oamihova\Desktop\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792088" cy="714942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EBA9-EEA4-4E23-92C7-227A6956578B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714942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экстренных случаях обращайтесь по телефону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ГБУВ МО 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Терветуправление №1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8(49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598-06-80</a:t>
            </a:r>
          </a:p>
          <a:p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управление ветеринарии Московской области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8(499) 550-23-50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горячей линии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8(499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130-30-10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524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enshin\Desktop\Логотип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3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320" y="1139769"/>
            <a:ext cx="5109359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cap="all" spc="9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ВЕТЕРИНАРНАЯ СЛУЖБА МОСКОВСКОЙ ОБЛАСТИ</a:t>
            </a:r>
          </a:p>
        </p:txBody>
      </p:sp>
      <p:pic>
        <p:nvPicPr>
          <p:cNvPr id="1026" name="Picture 2" descr="C:\Users\oamihova\Desktop\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792088" cy="71494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74376" y="2852806"/>
            <a:ext cx="824324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6000" cap="all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EBA9-EEA4-4E23-92C7-227A6956578B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802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nshin\Desktop\Логотип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3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321" y="1097040"/>
            <a:ext cx="5109359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cap="all" spc="9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ВЕТЕРИНАРНАЯ СЛУЖБА МОСКОВСКОЙ ОБЛАСТИ</a:t>
            </a:r>
          </a:p>
        </p:txBody>
      </p:sp>
      <p:pic>
        <p:nvPicPr>
          <p:cNvPr id="1026" name="Picture 2" descr="C:\Users\oamihova\Desktop\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792088" cy="714942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EBA9-EEA4-4E23-92C7-227A6956578B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64207"/>
            <a:ext cx="9753600" cy="559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2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nshin\Desktop\Логотип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3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239" y="1295056"/>
            <a:ext cx="5109359" cy="4760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cap="all" spc="9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ВЕТЕРИНАРНАЯ СЛУЖБА МОСКОВСКОЙ ОБЛАСТИ</a:t>
            </a:r>
          </a:p>
        </p:txBody>
      </p:sp>
      <p:pic>
        <p:nvPicPr>
          <p:cNvPr id="1026" name="Picture 2" descr="C:\Users\oamihova\Desktop\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792088" cy="714942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EBA9-EEA4-4E23-92C7-227A6956578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24000" y="872955"/>
            <a:ext cx="9144000" cy="6337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u="sng" dirty="0">
                <a:solidFill>
                  <a:srgbClr val="0070C0"/>
                </a:solidFill>
                <a:latin typeface="Times New Roman" pitchFamily="18" charset="0"/>
              </a:rPr>
              <a:t>Профилактика бешенства</a:t>
            </a:r>
            <a:endParaRPr lang="en-US" sz="2800" b="1" u="sng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0" y="2394017"/>
            <a:ext cx="9144000" cy="3106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1523999" y="1916456"/>
            <a:ext cx="9144000" cy="4278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83920" y="1728837"/>
            <a:ext cx="9143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Отлов безнадзорных животных (собак, кошек) -100% </a:t>
            </a:r>
          </a:p>
          <a:p>
            <a:pPr marL="342900" indent="-342900"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Вакцинация, стерилизация -100%  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Выпуск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среду обитания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патронажа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отловленных безнадзорных животных  не более 30%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8" t="68520" r="9985" b="1193"/>
          <a:stretch/>
        </p:blipFill>
        <p:spPr>
          <a:xfrm>
            <a:off x="1483918" y="3184057"/>
            <a:ext cx="3036807" cy="2504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45" t="10086" r="592" b="33067"/>
          <a:stretch/>
        </p:blipFill>
        <p:spPr>
          <a:xfrm>
            <a:off x="4708733" y="3184058"/>
            <a:ext cx="2700471" cy="25040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3" t="40465" r="5853" b="11473"/>
          <a:stretch/>
        </p:blipFill>
        <p:spPr>
          <a:xfrm>
            <a:off x="7639940" y="3188186"/>
            <a:ext cx="2987976" cy="249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1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nshin\Desktop\Логотип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3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321" y="1097040"/>
            <a:ext cx="5109359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cap="all" spc="9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ВЕТЕРИНАРНАЯ СЛУЖБА МОСКОВСКОЙ ОБЛАСТИ</a:t>
            </a:r>
          </a:p>
        </p:txBody>
      </p:sp>
      <p:pic>
        <p:nvPicPr>
          <p:cNvPr id="1026" name="Picture 2" descr="C:\Users\oamihova\Desktop\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792088" cy="714942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EBA9-EEA4-4E23-92C7-227A6956578B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85940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>
                <a:solidFill>
                  <a:srgbClr val="0070C0"/>
                </a:solidFill>
                <a:latin typeface="Times New Roman" pitchFamily="18" charset="0"/>
              </a:rPr>
              <a:t>Адреса ветеринарных лечебниц где проводится бесплатная вакцинация животных против бешенства</a:t>
            </a:r>
            <a:r>
              <a:rPr lang="ru-RU" b="1" u="sng" dirty="0">
                <a:solidFill>
                  <a:srgbClr val="0070C0"/>
                </a:solidFill>
                <a:latin typeface="Times New Roman" pitchFamily="18" charset="0"/>
              </a:rPr>
              <a:t>.</a:t>
            </a:r>
            <a:endParaRPr lang="ru-RU" b="1" u="sng" dirty="0">
              <a:solidFill>
                <a:srgbClr val="0070C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1" y="1983345"/>
            <a:ext cx="9143999" cy="4592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sz="2800" dirty="0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252724"/>
              </p:ext>
            </p:extLst>
          </p:nvPr>
        </p:nvGraphicFramePr>
        <p:xfrm>
          <a:off x="1512606" y="1717705"/>
          <a:ext cx="9155394" cy="4862798"/>
        </p:xfrm>
        <a:graphic>
          <a:graphicData uri="http://schemas.openxmlformats.org/drawingml/2006/table">
            <a:tbl>
              <a:tblPr firstRow="1" firstCol="1" bandRow="1"/>
              <a:tblGrid>
                <a:gridCol w="316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414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449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352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86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</a:t>
                      </a: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non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Одинцовская ветеринарная лечебница</a:t>
                      </a: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пн.-вс. С 9.00 до 20.30,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обед с 13.00 до 14.00,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телефон</a:t>
                      </a:r>
                      <a:r>
                        <a:rPr lang="ru-RU" sz="1400" b="1" u="none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8(498)698-97-83</a:t>
                      </a:r>
                      <a:endParaRPr lang="ru-RU" sz="1400" b="1" u="non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М.О., Одинцовский район,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ул. Коммунистическая, д. 5.</a:t>
                      </a: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6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</a:t>
                      </a: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non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Кубинская ветеринарная лечебница</a:t>
                      </a: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пн.-вс. С 9.00 до 18.00,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обед с 13.00 до 14.00,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телефон</a:t>
                      </a:r>
                      <a:r>
                        <a:rPr lang="ru-RU" sz="1400" b="1" u="none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8(498)695-93-62</a:t>
                      </a:r>
                      <a:endParaRPr lang="ru-RU" sz="1400" b="1" u="non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u="non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М.О., Одинцовский район,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г. Кубинка, Колхозный проезд, д. 32.</a:t>
                      </a: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3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</a:t>
                      </a: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non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Голицынская ветеринарная лечебница</a:t>
                      </a: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пн.-вс. С 9.00 до 18.00,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обед с 13.00 до 14.00,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телефон</a:t>
                      </a:r>
                      <a:r>
                        <a:rPr lang="ru-RU" sz="1400" b="1" u="none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8(498)694-00-32</a:t>
                      </a:r>
                      <a:endParaRPr lang="ru-RU" sz="1400" b="1" u="non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u="non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М.О., Одинцовский район,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д. Малые Вяземы, ул. Северная, владение 1, стр. 1.</a:t>
                      </a: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97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4.</a:t>
                      </a: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non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Звенигородская ветеринарная лечебница</a:t>
                      </a: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пн.-вс. С 9.00 до 18.00,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обед с 13.00 до 14.00,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телефон</a:t>
                      </a:r>
                      <a:r>
                        <a:rPr lang="ru-RU" sz="1400" b="1" u="none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8(495)597-10-98</a:t>
                      </a:r>
                      <a:endParaRPr lang="ru-RU" sz="1400" b="1" u="non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u="non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М.О., Одинцовский район,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г. Звенигород, пр. Проектируемый, д. 10, владение 9.</a:t>
                      </a: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97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5.</a:t>
                      </a: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non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Краснознаменская ветеринарная лечебница</a:t>
                      </a: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пн.-вс. С 9.00 до 18.00,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обед с 13.00 до 14.00,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телефон</a:t>
                      </a:r>
                      <a:r>
                        <a:rPr lang="ru-RU" sz="1400" b="1" u="none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8(498)676-04-11</a:t>
                      </a:r>
                      <a:endParaRPr lang="ru-RU" sz="1400" b="1" u="non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u="non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М.О., Одинцовский район,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г. Краснознаменск, ул.</a:t>
                      </a:r>
                      <a:r>
                        <a:rPr lang="ru-RU" sz="1400" b="1" u="none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u="non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Краснознаменная, д. 17.</a:t>
                      </a:r>
                    </a:p>
                  </a:txBody>
                  <a:tcPr marL="44341" marR="4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22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EBA9-EEA4-4E23-92C7-227A6956578B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cap="all" spc="9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ВЕТЕРИНАРНАЯ СЛУЖБА МОСКОВСКОЙ ОБЛАСТИ</a:t>
            </a:r>
          </a:p>
        </p:txBody>
      </p:sp>
      <p:pic>
        <p:nvPicPr>
          <p:cNvPr id="5" name="Picture 2" descr="C:\Users\oamihova\Desktop\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792088" cy="714942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814466"/>
            <a:ext cx="9144000" cy="604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cap="all" spc="9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ВЕТЕРИНАРНАЯ СЛУЖБА МОСКОВСКОЙ ОБЛАСТИ</a:t>
            </a:r>
          </a:p>
        </p:txBody>
      </p:sp>
      <p:pic>
        <p:nvPicPr>
          <p:cNvPr id="1026" name="Picture 2" descr="C:\Users\oamihova\Desktop\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792088" cy="714942"/>
          </a:xfrm>
          <a:prstGeom prst="rect">
            <a:avLst/>
          </a:prstGeom>
          <a:noFill/>
        </p:spPr>
      </p:pic>
      <p:sp>
        <p:nvSpPr>
          <p:cNvPr id="30722" name="AutoShape 2" descr="https://apf.mail.ru/cgi-bin/readmsg/4.jpg?id=14801003950000000294%3B0%3B7&amp;x-email=mihova_o_a%40mail.ru&amp;exif=1&amp;bs=5114&amp;bl=293733&amp;ct=image%2Fjpeg&amp;cn=4.jpg&amp;cte=binar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https://apf.mail.ru/cgi-bin/readmsg/4.jpg?id=14801003950000000294%3B0%3B7&amp;x-email=mihova_o_a%40mail.ru&amp;exif=1&amp;bs=5114&amp;bl=293733&amp;ct=image%2Fjpeg&amp;cn=4.jpg&amp;cte=binar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https://apf.mail.ru/cgi-bin/readmsg/4.jpg?id=14801003950000000294%3B0%3B7&amp;x-email=mihova_o_a%40mail.ru&amp;exif=1&amp;bs=5114&amp;bl=293733&amp;ct=image%2Fjpeg&amp;cn=4.jpg&amp;cte=binar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11824" y="1124744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EBA9-EEA4-4E23-92C7-227A6956578B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85940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0070C0"/>
                </a:solidFill>
                <a:latin typeface="Times New Roman" pitchFamily="18" charset="0"/>
              </a:rPr>
              <a:t>Случаи бешенства в Одинцовском муниципальном районе</a:t>
            </a:r>
            <a:r>
              <a:rPr lang="ru-RU" b="1" u="sng" dirty="0">
                <a:solidFill>
                  <a:srgbClr val="0070C0"/>
                </a:solidFill>
                <a:latin typeface="Times New Roman" pitchFamily="18" charset="0"/>
              </a:rPr>
              <a:t>.</a:t>
            </a:r>
            <a:endParaRPr lang="ru-RU" u="sng" dirty="0">
              <a:solidFill>
                <a:srgbClr val="0070C0"/>
              </a:solidFill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5465020"/>
              </p:ext>
            </p:extLst>
          </p:nvPr>
        </p:nvGraphicFramePr>
        <p:xfrm>
          <a:off x="1524000" y="1484027"/>
          <a:ext cx="4705351" cy="4872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6143625" y="1484027"/>
            <a:ext cx="4524375" cy="4936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sz="1600" b="1" dirty="0">
                <a:latin typeface="Times New Roman" pitchFamily="18" charset="0"/>
              </a:rPr>
              <a:t>Адреса неблагополучных пунктов по бешенству</a:t>
            </a:r>
            <a:r>
              <a:rPr lang="en-US" sz="1600" b="1" dirty="0">
                <a:latin typeface="Times New Roman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sz="1200" b="1" u="sng" dirty="0">
                <a:solidFill>
                  <a:srgbClr val="0070C0"/>
                </a:solidFill>
                <a:latin typeface="Times New Roman" pitchFamily="18" charset="0"/>
              </a:rPr>
              <a:t>Дикие животные (лисицы)</a:t>
            </a:r>
            <a:r>
              <a:rPr lang="en-US" sz="1200" b="1" u="sng" dirty="0">
                <a:solidFill>
                  <a:srgbClr val="0070C0"/>
                </a:solidFill>
                <a:latin typeface="Times New Roman" pitchFamily="18" charset="0"/>
              </a:rPr>
              <a:t>:</a:t>
            </a:r>
            <a:endParaRPr lang="ru-RU" sz="1200" b="1" u="sng" dirty="0">
              <a:solidFill>
                <a:srgbClr val="0070C0"/>
              </a:solidFill>
              <a:latin typeface="Times New Roman" pitchFamily="18" charset="0"/>
            </a:endParaRPr>
          </a:p>
          <a:p>
            <a:pPr marL="228600" indent="-228600" algn="just">
              <a:buAutoNum type="arabicPeriod"/>
              <a:defRPr/>
            </a:pP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</a:rPr>
              <a:t>Одинцовский р-н, с. Луцино, д. 35а., Никольское с</a:t>
            </a:r>
            <a:r>
              <a:rPr lang="en-US" sz="1200" b="1" dirty="0">
                <a:solidFill>
                  <a:srgbClr val="0070C0"/>
                </a:solidFill>
                <a:latin typeface="Times New Roman" pitchFamily="18" charset="0"/>
              </a:rPr>
              <a:t>/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</a:rPr>
              <a:t>п.</a:t>
            </a:r>
          </a:p>
          <a:p>
            <a:pPr marL="228600" indent="-228600" algn="just">
              <a:buFont typeface="Arial" panose="020B0604020202020204" pitchFamily="34" charset="0"/>
              <a:buAutoNum type="arabicPeriod"/>
              <a:defRPr/>
            </a:pP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</a:rPr>
              <a:t>Одинцовский р-н, д. Пронское, д.8, Никольское с</a:t>
            </a:r>
            <a:r>
              <a:rPr lang="en-US" sz="1200" b="1" dirty="0">
                <a:solidFill>
                  <a:srgbClr val="0070C0"/>
                </a:solidFill>
                <a:latin typeface="Times New Roman" pitchFamily="18" charset="0"/>
              </a:rPr>
              <a:t>/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</a:rPr>
              <a:t>п.</a:t>
            </a:r>
          </a:p>
          <a:p>
            <a:pPr marL="228600" indent="-228600" algn="just">
              <a:buFont typeface="Arial" panose="020B0604020202020204" pitchFamily="34" charset="0"/>
              <a:buAutoNum type="arabicPeriod"/>
              <a:defRPr/>
            </a:pP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</a:rPr>
              <a:t>Одинцовский р-н, п. Летний отдых, СНТ Голицинод.22, Захаровское с/п.</a:t>
            </a:r>
          </a:p>
          <a:p>
            <a:pPr marL="228600" indent="-228600" algn="just">
              <a:buFont typeface="Arial" panose="020B0604020202020204" pitchFamily="34" charset="0"/>
              <a:buAutoNum type="arabicPeriod"/>
              <a:defRPr/>
            </a:pP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</a:rPr>
              <a:t>Одинцовского р-н, РП Заречье.</a:t>
            </a:r>
          </a:p>
          <a:p>
            <a:pPr marL="228600" indent="-228600" algn="just">
              <a:buFont typeface="Arial" panose="020B0604020202020204" pitchFamily="34" charset="0"/>
              <a:buAutoNum type="arabicPeriod"/>
              <a:defRPr/>
            </a:pP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</a:rPr>
              <a:t>Одинцовский р-н, д. Маслово ул. Солнечная д.71, Успенское с</a:t>
            </a:r>
            <a:r>
              <a:rPr lang="en-US" sz="1200" b="1" dirty="0">
                <a:solidFill>
                  <a:srgbClr val="0070C0"/>
                </a:solidFill>
                <a:latin typeface="Times New Roman" pitchFamily="18" charset="0"/>
              </a:rPr>
              <a:t>/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</a:rPr>
              <a:t>п.</a:t>
            </a:r>
          </a:p>
          <a:p>
            <a:pPr algn="just">
              <a:defRPr/>
            </a:pPr>
            <a:r>
              <a:rPr lang="ru-RU" sz="12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Домашние собаки</a:t>
            </a:r>
            <a:r>
              <a:rPr lang="en-US" sz="12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:</a:t>
            </a:r>
          </a:p>
          <a:p>
            <a:pPr marL="228600" indent="-228600" algn="just">
              <a:buFont typeface="+mj-lt"/>
              <a:buAutoNum type="arabicPeriod" startAt="6"/>
              <a:defRPr/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Одинцовский р-н, д. Покровское, СНТ Урожайное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474, Ершовское с/п.</a:t>
            </a:r>
          </a:p>
          <a:p>
            <a:pPr marL="228600" indent="-228600" algn="just">
              <a:buAutoNum type="arabicPeriod" startAt="6"/>
              <a:defRPr/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Одинцовский р-н, СНТ Белозёрово, д. Белозёрово, уч.79, Никольское с/п.</a:t>
            </a:r>
          </a:p>
          <a:p>
            <a:pPr algn="just">
              <a:defRPr/>
            </a:pPr>
            <a:r>
              <a:rPr lang="ru-RU" sz="1200" b="1" u="sng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Домашняя кошка</a:t>
            </a:r>
            <a:r>
              <a:rPr lang="en-US" sz="1200" b="1" u="sng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:</a:t>
            </a:r>
          </a:p>
          <a:p>
            <a:pPr algn="just">
              <a:defRPr/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8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.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Одинцовский р-н, п. Жаворонки, ул. Центральная, д.13/12, Жаворонковское с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/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п.</a:t>
            </a:r>
          </a:p>
          <a:p>
            <a:pPr algn="just">
              <a:defRPr/>
            </a:pPr>
            <a:r>
              <a:rPr lang="ru-RU" sz="1200" b="1" u="sng" dirty="0">
                <a:solidFill>
                  <a:srgbClr val="FFC000"/>
                </a:solidFill>
                <a:latin typeface="Times New Roman" pitchFamily="18" charset="0"/>
              </a:rPr>
              <a:t>МРС (коза)</a:t>
            </a:r>
          </a:p>
          <a:p>
            <a:pPr algn="just">
              <a:defRPr/>
            </a:pPr>
            <a:r>
              <a:rPr lang="ru-RU" sz="1200" b="1" dirty="0">
                <a:solidFill>
                  <a:srgbClr val="FFC000"/>
                </a:solidFill>
                <a:latin typeface="Times New Roman" pitchFamily="18" charset="0"/>
              </a:rPr>
              <a:t>9.  Одинцовский р-н, с. Иславское, д.119, Успенское с</a:t>
            </a:r>
            <a:r>
              <a:rPr lang="en-US" sz="1200" b="1" dirty="0">
                <a:solidFill>
                  <a:srgbClr val="FFC000"/>
                </a:solidFill>
                <a:latin typeface="Times New Roman" pitchFamily="18" charset="0"/>
              </a:rPr>
              <a:t>/</a:t>
            </a:r>
            <a:r>
              <a:rPr lang="ru-RU" sz="1200" b="1" dirty="0">
                <a:solidFill>
                  <a:srgbClr val="FFC000"/>
                </a:solidFill>
                <a:latin typeface="Times New Roman" pitchFamily="18" charset="0"/>
              </a:rPr>
              <a:t>п.</a:t>
            </a:r>
          </a:p>
          <a:p>
            <a:pPr algn="just">
              <a:defRPr/>
            </a:pPr>
            <a:endParaRPr 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2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0" y="0"/>
            <a:ext cx="9144000" cy="7647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cap="all" spc="9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ВЕТЕРИНАРНАЯ СЛУЖБА МОСКОВСКОЙ ОБЛАСТИ</a:t>
            </a:r>
          </a:p>
        </p:txBody>
      </p:sp>
      <p:pic>
        <p:nvPicPr>
          <p:cNvPr id="1026" name="Picture 2" descr="C:\Users\oamihova\Desktop\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792088" cy="714942"/>
          </a:xfrm>
          <a:prstGeom prst="rect">
            <a:avLst/>
          </a:prstGeom>
          <a:noFill/>
        </p:spPr>
      </p:pic>
      <p:sp>
        <p:nvSpPr>
          <p:cNvPr id="30722" name="AutoShape 2" descr="https://apf.mail.ru/cgi-bin/readmsg/4.jpg?id=14801003950000000294%3B0%3B7&amp;x-email=mihova_o_a%40mail.ru&amp;exif=1&amp;bs=5114&amp;bl=293733&amp;ct=image%2Fjpeg&amp;cn=4.jpg&amp;cte=binar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https://apf.mail.ru/cgi-bin/readmsg/4.jpg?id=14801003950000000294%3B0%3B7&amp;x-email=mihova_o_a%40mail.ru&amp;exif=1&amp;bs=5114&amp;bl=293733&amp;ct=image%2Fjpeg&amp;cn=4.jpg&amp;cte=binar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https://apf.mail.ru/cgi-bin/readmsg/4.jpg?id=14801003950000000294%3B0%3B7&amp;x-email=mihova_o_a%40mail.ru&amp;exif=1&amp;bs=5114&amp;bl=293733&amp;ct=image%2Fjpeg&amp;cn=4.jpg&amp;cte=binar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11824" y="1124744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EBA9-EEA4-4E23-92C7-227A6956578B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85940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0070C0"/>
                </a:solidFill>
                <a:latin typeface="Times New Roman" pitchFamily="18" charset="0"/>
              </a:rPr>
              <a:t>Случаи бешенства в Одинцовском муниципальном районе</a:t>
            </a:r>
            <a:r>
              <a:rPr lang="ru-RU" b="1" u="sng" dirty="0">
                <a:solidFill>
                  <a:srgbClr val="0070C0"/>
                </a:solidFill>
                <a:latin typeface="Times New Roman" pitchFamily="18" charset="0"/>
              </a:rPr>
              <a:t>.</a:t>
            </a:r>
            <a:endParaRPr lang="ru-RU" u="sng" dirty="0">
              <a:solidFill>
                <a:srgbClr val="0070C0"/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6061582" y="1484220"/>
            <a:ext cx="4524375" cy="45013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sz="1600" b="1" dirty="0">
                <a:latin typeface="Times New Roman" pitchFamily="18" charset="0"/>
              </a:rPr>
              <a:t>Адреса неблагополучных пунктов по бешенству</a:t>
            </a:r>
            <a:r>
              <a:rPr lang="en-US" sz="1600" b="1" dirty="0">
                <a:latin typeface="Times New Roman" pitchFamily="18" charset="0"/>
              </a:rPr>
              <a:t>:</a:t>
            </a:r>
            <a:endParaRPr lang="ru-RU" sz="1200" b="1" dirty="0">
              <a:solidFill>
                <a:srgbClr val="0070C0"/>
              </a:solidFill>
              <a:latin typeface="Times New Roman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sz="1200" b="1" u="sng" dirty="0">
                <a:solidFill>
                  <a:srgbClr val="0070C0"/>
                </a:solidFill>
                <a:latin typeface="Times New Roman" pitchFamily="18" charset="0"/>
              </a:rPr>
              <a:t>Дикие животные (лисицы)</a:t>
            </a:r>
            <a:r>
              <a:rPr lang="en-US" sz="1200" b="1" dirty="0">
                <a:solidFill>
                  <a:srgbClr val="0070C0"/>
                </a:solidFill>
                <a:latin typeface="Times New Roman" pitchFamily="18" charset="0"/>
              </a:rPr>
              <a:t>:</a:t>
            </a:r>
            <a:endParaRPr lang="ru-RU" sz="1200" b="1" dirty="0">
              <a:solidFill>
                <a:srgbClr val="0070C0"/>
              </a:solidFill>
              <a:latin typeface="Times New Roman" pitchFamily="18" charset="0"/>
            </a:endParaRPr>
          </a:p>
          <a:p>
            <a:pPr marL="228600" indent="-228600" algn="just">
              <a:buAutoNum type="arabicPeriod"/>
              <a:defRPr/>
            </a:pP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</a:rPr>
              <a:t>Одинцовский р-н, д. Ягунино, СНТ « Лесной посёлок» д.2, Ершовское с</a:t>
            </a:r>
            <a:r>
              <a:rPr lang="en-US" sz="1200" b="1" dirty="0">
                <a:solidFill>
                  <a:srgbClr val="0070C0"/>
                </a:solidFill>
                <a:latin typeface="Times New Roman" pitchFamily="18" charset="0"/>
              </a:rPr>
              <a:t>/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</a:rPr>
              <a:t>п.</a:t>
            </a:r>
          </a:p>
          <a:p>
            <a:pPr marL="228600" indent="-228600" algn="just">
              <a:buFont typeface="Arial" panose="020B0604020202020204" pitchFamily="34" charset="0"/>
              <a:buAutoNum type="arabicPeriod"/>
              <a:defRPr/>
            </a:pP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</a:rPr>
              <a:t>Одинцовский р-н, с. Аксиньино, д. 26А, Успенское с</a:t>
            </a:r>
            <a:r>
              <a:rPr lang="en-US" sz="1200" b="1" dirty="0">
                <a:solidFill>
                  <a:srgbClr val="0070C0"/>
                </a:solidFill>
                <a:latin typeface="Times New Roman" pitchFamily="18" charset="0"/>
              </a:rPr>
              <a:t>/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</a:rPr>
              <a:t>п..</a:t>
            </a:r>
          </a:p>
          <a:p>
            <a:pPr marL="228600" indent="-228600" algn="just">
              <a:buFont typeface="Arial" panose="020B0604020202020204" pitchFamily="34" charset="0"/>
              <a:buAutoNum type="arabicPeriod"/>
              <a:defRPr/>
            </a:pP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</a:rPr>
              <a:t>Одинцовский район, п. Назарьево, ДПК «Назарьево», Назарьевское с</a:t>
            </a:r>
            <a:r>
              <a:rPr lang="en-US" sz="1200" b="1" dirty="0">
                <a:solidFill>
                  <a:srgbClr val="0070C0"/>
                </a:solidFill>
                <a:latin typeface="Times New Roman" pitchFamily="18" charset="0"/>
              </a:rPr>
              <a:t>/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</a:rPr>
              <a:t>п.</a:t>
            </a:r>
          </a:p>
          <a:p>
            <a:pPr marL="228600" indent="-228600" algn="just">
              <a:buFont typeface="Arial" panose="020B0604020202020204" pitchFamily="34" charset="0"/>
              <a:buAutoNum type="arabicPeriod"/>
              <a:defRPr/>
            </a:pP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</a:rPr>
              <a:t>Одинцовский район, СНТ </a:t>
            </a:r>
            <a:r>
              <a:rPr lang="en-US" sz="1200" b="1" dirty="0">
                <a:solidFill>
                  <a:srgbClr val="0070C0"/>
                </a:solidFill>
                <a:latin typeface="Times New Roman" pitchFamily="18" charset="0"/>
              </a:rPr>
              <a:t>“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</a:rPr>
              <a:t>Солнечная</a:t>
            </a:r>
            <a:r>
              <a:rPr lang="en-US" sz="1200" b="1" dirty="0">
                <a:solidFill>
                  <a:srgbClr val="0070C0"/>
                </a:solidFill>
                <a:latin typeface="Times New Roman" pitchFamily="18" charset="0"/>
              </a:rPr>
              <a:t>”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</a:rPr>
              <a:t>, уч. 75, г/п Большие Вязёмы.</a:t>
            </a:r>
          </a:p>
          <a:p>
            <a:pPr algn="just">
              <a:defRPr/>
            </a:pPr>
            <a:r>
              <a:rPr lang="ru-RU" sz="12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Домашняя собака</a:t>
            </a:r>
            <a:r>
              <a:rPr lang="en-US" sz="12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:</a:t>
            </a:r>
          </a:p>
          <a:p>
            <a:pPr marL="228600" indent="-228600" algn="just">
              <a:buFont typeface="+mj-lt"/>
              <a:buAutoNum type="arabicPeriod" startAt="5"/>
              <a:defRPr/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Одинцовский район, г. Голицыно, ул. Советская, д.  84, г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/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 Голицыно.</a:t>
            </a:r>
          </a:p>
          <a:p>
            <a:pPr algn="just">
              <a:defRPr/>
            </a:pPr>
            <a:r>
              <a:rPr lang="ru-RU" sz="1200" b="1" u="sng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Домашние кошки</a:t>
            </a:r>
            <a:r>
              <a:rPr lang="en-US" sz="1200" b="1" u="sng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:</a:t>
            </a:r>
          </a:p>
          <a:p>
            <a:pPr marL="228600" indent="-228600" algn="just">
              <a:buFont typeface="+mj-lt"/>
              <a:buAutoNum type="arabicPeriod" startAt="6"/>
              <a:defRPr/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Одинцовский р-н, д. Хаустово, д.61, Ершовского с/п.</a:t>
            </a:r>
          </a:p>
          <a:p>
            <a:pPr marL="228600" indent="-228600" algn="just">
              <a:buAutoNum type="arabicPeriod" startAt="6"/>
              <a:defRPr/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Одинцовский р-н, г. Кубинка, ул. Сосновка д.12, кв. 19, г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/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п Кубинка.</a:t>
            </a:r>
          </a:p>
          <a:p>
            <a:pPr algn="just">
              <a:defRPr/>
            </a:pPr>
            <a:endParaRPr lang="ru-RU" sz="1200" b="1" dirty="0">
              <a:solidFill>
                <a:srgbClr val="FFC000"/>
              </a:solidFill>
              <a:latin typeface="Times New Roman" pitchFamily="18" charset="0"/>
            </a:endParaRPr>
          </a:p>
          <a:p>
            <a:pPr marL="228600" indent="-228600" algn="just">
              <a:buAutoNum type="arabicPeriod"/>
              <a:defRPr/>
            </a:pPr>
            <a:endParaRPr lang="en-US" sz="1200" dirty="0">
              <a:latin typeface="Times New Roman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6571591"/>
              </p:ext>
            </p:extLst>
          </p:nvPr>
        </p:nvGraphicFramePr>
        <p:xfrm>
          <a:off x="1524000" y="1494076"/>
          <a:ext cx="4438650" cy="4881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261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3379</TotalTime>
  <Words>2962</Words>
  <Application>Microsoft Office PowerPoint</Application>
  <PresentationFormat>Широкоэкранный</PresentationFormat>
  <Paragraphs>382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План презентации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Pavel Lobanov</dc:creator>
  <cp:lastModifiedBy>Z-pc</cp:lastModifiedBy>
  <cp:revision>392</cp:revision>
  <cp:lastPrinted>2017-01-30T09:19:33Z</cp:lastPrinted>
  <dcterms:created xsi:type="dcterms:W3CDTF">2016-12-16T08:13:29Z</dcterms:created>
  <dcterms:modified xsi:type="dcterms:W3CDTF">2018-04-19T11:29:07Z</dcterms:modified>
</cp:coreProperties>
</file>